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C02D-459B-4A89-A411-1E274451EFC5}" type="datetimeFigureOut">
              <a:rPr lang="el-GR" smtClean="0"/>
              <a:t>16/4/2016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F9EF0E4-9070-4E1E-8318-D1BBD50C5A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634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C02D-459B-4A89-A411-1E274451EFC5}" type="datetimeFigureOut">
              <a:rPr lang="el-GR" smtClean="0"/>
              <a:t>16/4/2016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F9EF0E4-9070-4E1E-8318-D1BBD50C5A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729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C02D-459B-4A89-A411-1E274451EFC5}" type="datetimeFigureOut">
              <a:rPr lang="el-GR" smtClean="0"/>
              <a:t>16/4/2016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F9EF0E4-9070-4E1E-8318-D1BBD50C5A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9595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C02D-459B-4A89-A411-1E274451EFC5}" type="datetimeFigureOut">
              <a:rPr lang="el-GR" smtClean="0"/>
              <a:t>16/4/2016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F9EF0E4-9070-4E1E-8318-D1BBD50C5A75}" type="slidenum">
              <a:rPr lang="el-GR" smtClean="0"/>
              <a:t>‹#›</a:t>
            </a:fld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5722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C02D-459B-4A89-A411-1E274451EFC5}" type="datetimeFigureOut">
              <a:rPr lang="el-GR" smtClean="0"/>
              <a:t>16/4/2016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F9EF0E4-9070-4E1E-8318-D1BBD50C5A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6468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C02D-459B-4A89-A411-1E274451EFC5}" type="datetimeFigureOut">
              <a:rPr lang="el-GR" smtClean="0"/>
              <a:t>16/4/2016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F0E4-9070-4E1E-8318-D1BBD50C5A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344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C02D-459B-4A89-A411-1E274451EFC5}" type="datetimeFigureOut">
              <a:rPr lang="el-GR" smtClean="0"/>
              <a:t>16/4/2016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F0E4-9070-4E1E-8318-D1BBD50C5A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3532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C02D-459B-4A89-A411-1E274451EFC5}" type="datetimeFigureOut">
              <a:rPr lang="el-GR" smtClean="0"/>
              <a:t>16/4/2016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F0E4-9070-4E1E-8318-D1BBD50C5A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0266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8E5C02D-459B-4A89-A411-1E274451EFC5}" type="datetimeFigureOut">
              <a:rPr lang="el-GR" smtClean="0"/>
              <a:t>16/4/2016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F9EF0E4-9070-4E1E-8318-D1BBD50C5A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333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C02D-459B-4A89-A411-1E274451EFC5}" type="datetimeFigureOut">
              <a:rPr lang="el-GR" smtClean="0"/>
              <a:t>16/4/2016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F0E4-9070-4E1E-8318-D1BBD50C5A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451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C02D-459B-4A89-A411-1E274451EFC5}" type="datetimeFigureOut">
              <a:rPr lang="el-GR" smtClean="0"/>
              <a:t>16/4/2016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F9EF0E4-9070-4E1E-8318-D1BBD50C5A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880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C02D-459B-4A89-A411-1E274451EFC5}" type="datetimeFigureOut">
              <a:rPr lang="el-GR" smtClean="0"/>
              <a:t>16/4/2016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F0E4-9070-4E1E-8318-D1BBD50C5A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30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C02D-459B-4A89-A411-1E274451EFC5}" type="datetimeFigureOut">
              <a:rPr lang="el-GR" smtClean="0"/>
              <a:t>16/4/2016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F0E4-9070-4E1E-8318-D1BBD50C5A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101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C02D-459B-4A89-A411-1E274451EFC5}" type="datetimeFigureOut">
              <a:rPr lang="el-GR" smtClean="0"/>
              <a:t>16/4/2016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F0E4-9070-4E1E-8318-D1BBD50C5A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028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C02D-459B-4A89-A411-1E274451EFC5}" type="datetimeFigureOut">
              <a:rPr lang="el-GR" smtClean="0"/>
              <a:t>16/4/2016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F0E4-9070-4E1E-8318-D1BBD50C5A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636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C02D-459B-4A89-A411-1E274451EFC5}" type="datetimeFigureOut">
              <a:rPr lang="el-GR" smtClean="0"/>
              <a:t>16/4/2016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F0E4-9070-4E1E-8318-D1BBD50C5A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025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C02D-459B-4A89-A411-1E274451EFC5}" type="datetimeFigureOut">
              <a:rPr lang="el-GR" smtClean="0"/>
              <a:t>16/4/2016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F0E4-9070-4E1E-8318-D1BBD50C5A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556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5C02D-459B-4A89-A411-1E274451EFC5}" type="datetimeFigureOut">
              <a:rPr lang="el-GR" smtClean="0"/>
              <a:t>16/4/2016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EF0E4-9070-4E1E-8318-D1BBD50C5A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7499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ΠΑΙΔΙΚΗ ΕΡΓΑΣΙΑ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παιδική εργασία αναφέρεται στην απασχόληση των παιδιών σε τακτική και συνεχ</a:t>
            </a:r>
            <a:r>
              <a:rPr lang="el-GR" dirty="0"/>
              <a:t>ή</a:t>
            </a:r>
            <a:r>
              <a:rPr lang="el-GR" dirty="0" smtClean="0"/>
              <a:t> εργασία. Πρακτική που θεωρείται εκμετάλλευση από πολλούς διεθνείς οργανισμούς και είναι παράνομη σε πολλές χώρες.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119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Τα εργαζόμενα ανήλικα παιδιά αγγίζουν τα 246 εκατομμύρια ανά τον κόσμο.</a:t>
            </a:r>
          </a:p>
          <a:p>
            <a:r>
              <a:rPr lang="el-GR" dirty="0" smtClean="0"/>
              <a:t>Το </a:t>
            </a:r>
            <a:r>
              <a:rPr lang="el-GR" dirty="0" err="1" smtClean="0"/>
              <a:t>Πακιστάν,όσο</a:t>
            </a:r>
            <a:r>
              <a:rPr lang="el-GR" dirty="0" smtClean="0"/>
              <a:t> και η Μεγάλη Βρετανία και ο </a:t>
            </a:r>
            <a:r>
              <a:rPr lang="el-GR" dirty="0"/>
              <a:t>Κ</a:t>
            </a:r>
            <a:r>
              <a:rPr lang="el-GR" dirty="0" smtClean="0"/>
              <a:t>αναδάς δέχονται στα στρατεύματά τους εθελοντές ακόμη και 16 ετών.</a:t>
            </a:r>
            <a:endParaRPr lang="el-GR" dirty="0"/>
          </a:p>
          <a:p>
            <a:r>
              <a:rPr lang="el-GR" dirty="0" smtClean="0"/>
              <a:t>Στην Ελβετία , τα δύο τελευταία χρόνια, υπάρχει έξαρση του φαινομένου. Με την άδεια των αρχών, στη Γενεύη, επιτρέπεται η εργασία παιδιών από την ηλικία των 13 ετών.</a:t>
            </a:r>
          </a:p>
          <a:p>
            <a:r>
              <a:rPr lang="el-GR" dirty="0" smtClean="0"/>
              <a:t>Στην Ισπανία η παιδική εργασία αφορά 200.000 άτομα.</a:t>
            </a:r>
          </a:p>
          <a:p>
            <a:r>
              <a:rPr lang="el-GR" dirty="0" smtClean="0"/>
              <a:t>Στις ΗΠΑ στην αγροτική οικονομία, μόνο στην Καλιφόρνια, απασχολούνται μισό εκατομμύριο παιδιά από την Κεντρική Αμερική.</a:t>
            </a:r>
          </a:p>
          <a:p>
            <a:r>
              <a:rPr lang="el-GR" dirty="0" smtClean="0"/>
              <a:t>Στις </a:t>
            </a:r>
            <a:r>
              <a:rPr lang="el-GR" dirty="0" err="1" smtClean="0"/>
              <a:t>φυτείες,στα</a:t>
            </a:r>
            <a:r>
              <a:rPr lang="el-GR" dirty="0" smtClean="0"/>
              <a:t> σύνορα με το Μεξικό, παιδιά μόλις 4 χρονών, πληρώνονται 2 δολάρια για 12ωρη εργασία.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7729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Παγκόσμια ημέρα κατά της Παιδικής εργασίας εορτάζεται κάθε χρόνο στις 12 Ιουνίου.</a:t>
            </a:r>
            <a:endParaRPr lang="el-GR" dirty="0"/>
          </a:p>
        </p:txBody>
      </p:sp>
      <p:pic>
        <p:nvPicPr>
          <p:cNvPr id="1026" name="Picture 2" descr="http://e-ptolemeos.gr/wp-content/uploads/2014/06/af-3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419" y="3002844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93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Κάθε μορφή παιδικής εργασίας δεν είναι πάντα κακή.</a:t>
            </a:r>
            <a:endParaRPr lang="el-GR" dirty="0"/>
          </a:p>
        </p:txBody>
      </p:sp>
      <p:pic>
        <p:nvPicPr>
          <p:cNvPr id="2050" name="Picture 2" descr="http://paidikh-ergasia.weebly.com/uploads/1/4/9/1/14912888/8473665.gif?4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108" y="2345619"/>
            <a:ext cx="42672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00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Για παράδειγμα, εάν ένα παιδί ή έφηβος εργάζεται κάπου όπου δεν υπάρχουν εμφανείς συνέπειες στην υγεία ή δεν του αφαιρεί το δικαίωμα να παραστεί στο σχολείο, τότε γενικά θεωρείται αποδεκτή.</a:t>
            </a:r>
            <a:endParaRPr lang="el-G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Εκατομμύρια των παιδιών προσπαθούν να συνδυάσουν το σχολείο με την εργασία. Όμως τα περισσότερα εγκαταλείπουν το σχολείο Παραμένει μόνο ένα 17% και αποκτά τις βασικές γνώσεις.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601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2222" y="511245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/>
              <a:t>Στα μέσα Μαρτίου στο Μπουένος ‘Άιρες έκλεισε να παράνομο εργαστήριο, που παρήγαγε ρούχα για το «ZARA».</a:t>
            </a:r>
          </a:p>
          <a:p>
            <a:r>
              <a:rPr lang="el-GR" dirty="0"/>
              <a:t>Ήταν το πρώτο στην Αργεντινή, με την ισπανική φίρμα.</a:t>
            </a:r>
          </a:p>
          <a:p>
            <a:r>
              <a:rPr lang="el-GR" dirty="0"/>
              <a:t>Τώρα βρέθηκε ξανά ένα παράνομο εργαστήριο που εκμεταλλευόταν μετανάστες εργάτες, όπου βρέθηκε ιματισμός για λογαριασμό θυγατρικής της «INDITEX».</a:t>
            </a:r>
          </a:p>
          <a:p>
            <a:r>
              <a:rPr lang="el-GR" dirty="0"/>
              <a:t>Σε αυτές τις μικρές βιοτεχνίες ιματισμού, εργάζονται και ζούνε ενήλικες και παιδιά αντικείμενα εκμετάλλευσης, κάτω από ένα σύστημα γνωστό ως «ζεστό κρεβάτι».</a:t>
            </a:r>
          </a:p>
          <a:p>
            <a:r>
              <a:rPr lang="el-GR" dirty="0"/>
              <a:t>Εργάζονται «13 ώρες»  οι οποίες διαρκούν από τις 7:00 το πρωί έως τις 22:00 η 23:00 το βράδυ (15-16 ώρες) Δευτέρα ως Παρασκευή και τα Σάββατα ως το μεσημέρι.</a:t>
            </a:r>
          </a:p>
          <a:p>
            <a:r>
              <a:rPr lang="el-GR" dirty="0"/>
              <a:t>Κάτω από το όνομα «INDITEX» βρίσκονται οι ακόλουθες εταιρείες: </a:t>
            </a:r>
            <a:r>
              <a:rPr lang="en-US" dirty="0"/>
              <a:t>Zara</a:t>
            </a:r>
            <a:r>
              <a:rPr lang="el-GR" dirty="0"/>
              <a:t>, </a:t>
            </a:r>
            <a:r>
              <a:rPr lang="el-GR" dirty="0" err="1"/>
              <a:t>Pull</a:t>
            </a:r>
            <a:r>
              <a:rPr lang="el-GR" dirty="0"/>
              <a:t> &amp; </a:t>
            </a:r>
            <a:r>
              <a:rPr lang="el-GR" dirty="0" err="1"/>
              <a:t>Bear</a:t>
            </a:r>
            <a:r>
              <a:rPr lang="el-GR" dirty="0"/>
              <a:t>, </a:t>
            </a:r>
            <a:r>
              <a:rPr lang="el-GR" dirty="0" err="1"/>
              <a:t>Massimo</a:t>
            </a:r>
            <a:r>
              <a:rPr lang="el-GR" dirty="0"/>
              <a:t> </a:t>
            </a:r>
            <a:r>
              <a:rPr lang="el-GR" dirty="0" err="1"/>
              <a:t>Dutti</a:t>
            </a:r>
            <a:r>
              <a:rPr lang="el-GR" dirty="0"/>
              <a:t>, </a:t>
            </a:r>
            <a:r>
              <a:rPr lang="el-GR" dirty="0" err="1"/>
              <a:t>Bershka</a:t>
            </a:r>
            <a:r>
              <a:rPr lang="el-GR" dirty="0"/>
              <a:t>, </a:t>
            </a:r>
            <a:r>
              <a:rPr lang="el-GR" dirty="0" err="1"/>
              <a:t>Stradivarius</a:t>
            </a:r>
            <a:r>
              <a:rPr lang="el-GR" dirty="0"/>
              <a:t>, </a:t>
            </a:r>
            <a:r>
              <a:rPr lang="el-GR" dirty="0" err="1"/>
              <a:t>Oysho</a:t>
            </a:r>
            <a:r>
              <a:rPr lang="el-GR" dirty="0"/>
              <a:t>, </a:t>
            </a:r>
            <a:r>
              <a:rPr lang="el-GR" dirty="0" err="1"/>
              <a:t>Uterqüe</a:t>
            </a:r>
            <a:r>
              <a:rPr lang="el-GR" dirty="0"/>
              <a:t>. </a:t>
            </a:r>
          </a:p>
          <a:p>
            <a:r>
              <a:rPr lang="el-GR" dirty="0"/>
              <a:t>Την επόμενη λοιπόν φορά που θα χαμογελάτε με το νέο σας μπλουζάκι από ένα απ’ αυτά τα καταστήματα, να θυμάστε πως </a:t>
            </a:r>
            <a:r>
              <a:rPr lang="el-GR" b="1" dirty="0"/>
              <a:t>ΑΥΤΑ</a:t>
            </a:r>
            <a:r>
              <a:rPr lang="el-GR" dirty="0"/>
              <a:t> τα καταστήματα είναι αρωγοί της ανθρώπινης και παιδικής δουλείας και εκμετάλλευσης.</a:t>
            </a:r>
            <a:endParaRPr lang="el-GR" dirty="0"/>
          </a:p>
        </p:txBody>
      </p:sp>
      <p:pic>
        <p:nvPicPr>
          <p:cNvPr id="3" name="Picture 2" descr="934937_160952150732932_185601010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385" y="2421118"/>
            <a:ext cx="5146042" cy="330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60213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14</TotalTime>
  <Words>310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ΠΑΙΔΙΚΗ ΕΡΓΑΣΙΑ</vt:lpstr>
      <vt:lpstr>PowerPoint Presentation</vt:lpstr>
      <vt:lpstr>Η Παγκόσμια ημέρα κατά της Παιδικής εργασίας εορτάζεται κάθε χρόνο στις 12 Ιουνίου.</vt:lpstr>
      <vt:lpstr>Κάθε μορφή παιδικής εργασίας δεν είναι πάντα κακή.</vt:lpstr>
      <vt:lpstr>Για παράδειγμα, εάν ένα παιδί ή έφηβος εργάζεται κάπου όπου δεν υπάρχουν εμφανείς συνέπειες στην υγεία ή δεν του αφαιρεί το δικαίωμα να παραστεί στο σχολείο, τότε γενικά θεωρείται αποδεκτή.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ΠΑΙΔΙΚΗ ΕΡΓΑΣΙΑ</dc:title>
  <dc:creator>Christine</dc:creator>
  <cp:lastModifiedBy>Christine</cp:lastModifiedBy>
  <cp:revision>5</cp:revision>
  <dcterms:created xsi:type="dcterms:W3CDTF">2016-04-08T08:17:54Z</dcterms:created>
  <dcterms:modified xsi:type="dcterms:W3CDTF">2016-04-16T12:22:55Z</dcterms:modified>
</cp:coreProperties>
</file>