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1" r:id="rId8"/>
    <p:sldId id="262"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3" autoAdjust="0"/>
    <p:restoredTop sz="94624" autoAdjust="0"/>
  </p:normalViewPr>
  <p:slideViewPr>
    <p:cSldViewPr>
      <p:cViewPr varScale="1">
        <p:scale>
          <a:sx n="81" d="100"/>
          <a:sy n="81" d="100"/>
        </p:scale>
        <p:origin x="1080" y="90"/>
      </p:cViewPr>
      <p:guideLst>
        <p:guide orient="horz" pos="2160"/>
        <p:guide pos="2880"/>
      </p:guideLst>
    </p:cSldViewPr>
  </p:slideViewPr>
  <p:outlineViewPr>
    <p:cViewPr>
      <p:scale>
        <a:sx n="33" d="100"/>
        <a:sy n="33" d="100"/>
      </p:scale>
      <p:origin x="0" y="3414"/>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B73DB05A-7677-4F89-8A08-A6971D4038CA}" type="datetimeFigureOut">
              <a:rPr lang="el-GR" smtClean="0"/>
              <a:t>14/4/2016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9BE1FEA-5F5D-423E-82DB-82A575C10A2D}"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73DB05A-7677-4F89-8A08-A6971D4038CA}" type="datetimeFigureOut">
              <a:rPr lang="el-GR" smtClean="0"/>
              <a:t>14/4/2016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9BE1FEA-5F5D-423E-82DB-82A575C10A2D}"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73DB05A-7677-4F89-8A08-A6971D4038CA}" type="datetimeFigureOut">
              <a:rPr lang="el-GR" smtClean="0"/>
              <a:t>14/4/2016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9BE1FEA-5F5D-423E-82DB-82A575C10A2D}"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73DB05A-7677-4F89-8A08-A6971D4038CA}" type="datetimeFigureOut">
              <a:rPr lang="el-GR" smtClean="0"/>
              <a:t>14/4/2016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9BE1FEA-5F5D-423E-82DB-82A575C10A2D}"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73DB05A-7677-4F89-8A08-A6971D4038CA}" type="datetimeFigureOut">
              <a:rPr lang="el-GR" smtClean="0"/>
              <a:t>14/4/2016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9BE1FEA-5F5D-423E-82DB-82A575C10A2D}"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B73DB05A-7677-4F89-8A08-A6971D4038CA}" type="datetimeFigureOut">
              <a:rPr lang="el-GR" smtClean="0"/>
              <a:t>14/4/2016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9BE1FEA-5F5D-423E-82DB-82A575C10A2D}"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B73DB05A-7677-4F89-8A08-A6971D4038CA}" type="datetimeFigureOut">
              <a:rPr lang="el-GR" smtClean="0"/>
              <a:t>14/4/2016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B9BE1FEA-5F5D-423E-82DB-82A575C10A2D}"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B73DB05A-7677-4F89-8A08-A6971D4038CA}" type="datetimeFigureOut">
              <a:rPr lang="el-GR" smtClean="0"/>
              <a:t>14/4/2016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9BE1FEA-5F5D-423E-82DB-82A575C10A2D}"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73DB05A-7677-4F89-8A08-A6971D4038CA}" type="datetimeFigureOut">
              <a:rPr lang="el-GR" smtClean="0"/>
              <a:t>14/4/2016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B9BE1FEA-5F5D-423E-82DB-82A575C10A2D}"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73DB05A-7677-4F89-8A08-A6971D4038CA}" type="datetimeFigureOut">
              <a:rPr lang="el-GR" smtClean="0"/>
              <a:t>14/4/2016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9BE1FEA-5F5D-423E-82DB-82A575C10A2D}"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73DB05A-7677-4F89-8A08-A6971D4038CA}" type="datetimeFigureOut">
              <a:rPr lang="el-GR" smtClean="0"/>
              <a:t>14/4/2016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9BE1FEA-5F5D-423E-82DB-82A575C10A2D}"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5400000" scaled="1"/>
          <a:tileRect/>
        </a:gra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3DB05A-7677-4F89-8A08-A6971D4038CA}" type="datetimeFigureOut">
              <a:rPr lang="el-GR" smtClean="0"/>
              <a:t>14/4/2016</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E1FEA-5F5D-423E-82DB-82A575C10A2D}"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6000" b="1" i="1" dirty="0" smtClean="0"/>
              <a:t>Ανθρώπινα δικαιώματα</a:t>
            </a:r>
            <a:endParaRPr lang="el-GR" sz="6000" b="1" i="1" dirty="0"/>
          </a:p>
        </p:txBody>
      </p:sp>
      <p:pic>
        <p:nvPicPr>
          <p:cNvPr id="7" name="6 - Θέση περιεχομένου" descr="human_rights_93095.jpg"/>
          <p:cNvPicPr>
            <a:picLocks noGrp="1" noChangeAspect="1"/>
          </p:cNvPicPr>
          <p:nvPr>
            <p:ph idx="1"/>
          </p:nvPr>
        </p:nvPicPr>
        <p:blipFill>
          <a:blip r:embed="rId2"/>
          <a:stretch>
            <a:fillRect/>
          </a:stretch>
        </p:blipFill>
        <p:spPr>
          <a:xfrm>
            <a:off x="1000100" y="1857364"/>
            <a:ext cx="7358114" cy="4259350"/>
          </a:xfrm>
        </p:spPr>
      </p:pic>
    </p:spTree>
  </p:cSld>
  <p:clrMapOvr>
    <a:masterClrMapping/>
  </p:clrMapOvr>
  <p:transition advTm="386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Τίτλος"/>
          <p:cNvSpPr>
            <a:spLocks noGrp="1"/>
          </p:cNvSpPr>
          <p:nvPr>
            <p:ph type="title"/>
          </p:nvPr>
        </p:nvSpPr>
        <p:spPr/>
        <p:txBody>
          <a:bodyPr/>
          <a:lstStyle/>
          <a:p>
            <a:r>
              <a:rPr lang="el-GR" dirty="0" smtClean="0"/>
              <a:t>Τι είναι τα ανθρώπινα δικαιώματα;</a:t>
            </a:r>
            <a:endParaRPr lang="el-GR" dirty="0"/>
          </a:p>
        </p:txBody>
      </p:sp>
      <p:sp>
        <p:nvSpPr>
          <p:cNvPr id="7" name="6 - Θέση περιεχομένου"/>
          <p:cNvSpPr>
            <a:spLocks noGrp="1"/>
          </p:cNvSpPr>
          <p:nvPr>
            <p:ph idx="1"/>
          </p:nvPr>
        </p:nvSpPr>
        <p:spPr/>
        <p:txBody>
          <a:bodyPr>
            <a:normAutofit fontScale="92500" lnSpcReduction="20000"/>
          </a:bodyPr>
          <a:lstStyle/>
          <a:p>
            <a:r>
              <a:rPr lang="el-GR" dirty="0"/>
              <a:t>Όλοι οι άνθρωποι έχουν </a:t>
            </a:r>
            <a:r>
              <a:rPr lang="el-GR" dirty="0" err="1"/>
              <a:t>ορισ</a:t>
            </a:r>
            <a:r>
              <a:rPr lang="en-US" dirty="0"/>
              <a:t>µ</a:t>
            </a:r>
            <a:r>
              <a:rPr lang="el-GR" dirty="0"/>
              <a:t>ένα θεμελιώδη </a:t>
            </a:r>
            <a:r>
              <a:rPr lang="el-GR" dirty="0" err="1"/>
              <a:t>δικαιώ</a:t>
            </a:r>
            <a:r>
              <a:rPr lang="en-US" dirty="0"/>
              <a:t>µ</a:t>
            </a:r>
            <a:r>
              <a:rPr lang="el-GR" dirty="0" err="1"/>
              <a:t>ατα</a:t>
            </a:r>
            <a:r>
              <a:rPr lang="el-GR" dirty="0"/>
              <a:t>. </a:t>
            </a:r>
            <a:r>
              <a:rPr lang="el-GR" dirty="0" err="1" smtClean="0"/>
              <a:t>Αυτά,δεν</a:t>
            </a:r>
            <a:r>
              <a:rPr lang="el-GR" dirty="0" smtClean="0"/>
              <a:t> </a:t>
            </a:r>
            <a:r>
              <a:rPr lang="el-GR" dirty="0"/>
              <a:t>είναι απλά προνόμια, που μπορούν να αφαιρεθούν εξαιτίας της ιδιοτροπίας κάποιου άλλου.</a:t>
            </a:r>
          </a:p>
          <a:p>
            <a:r>
              <a:rPr lang="el-GR" dirty="0" smtClean="0"/>
              <a:t>Είναι </a:t>
            </a:r>
            <a:r>
              <a:rPr lang="el-GR" dirty="0" err="1"/>
              <a:t>πράγ</a:t>
            </a:r>
            <a:r>
              <a:rPr lang="en-US" dirty="0"/>
              <a:t>µ</a:t>
            </a:r>
            <a:r>
              <a:rPr lang="el-GR" dirty="0" err="1"/>
              <a:t>ατα</a:t>
            </a:r>
            <a:r>
              <a:rPr lang="el-GR" dirty="0"/>
              <a:t> που σου επιτρέπουν να είσαι, να κάνεις και να έχεις. Αυτά τα </a:t>
            </a:r>
            <a:r>
              <a:rPr lang="el-GR" dirty="0" err="1"/>
              <a:t>δικαιώ</a:t>
            </a:r>
            <a:r>
              <a:rPr lang="en-US" dirty="0"/>
              <a:t>µ</a:t>
            </a:r>
            <a:r>
              <a:rPr lang="el-GR" dirty="0" err="1"/>
              <a:t>ατα</a:t>
            </a:r>
            <a:r>
              <a:rPr lang="el-GR" dirty="0"/>
              <a:t> υπάρχουν για να σε προστατέψουν από ανθρώπους που ίσως να θέλουν να σου κάνουν κακό ή να σε πληγώσουν. Υπάρχουν επίσης για να </a:t>
            </a:r>
            <a:r>
              <a:rPr lang="en-US" dirty="0"/>
              <a:t>µ</a:t>
            </a:r>
            <a:r>
              <a:rPr lang="el-GR" dirty="0"/>
              <a:t>ας βοηθήσουν να </a:t>
            </a:r>
            <a:r>
              <a:rPr lang="el-GR" dirty="0" err="1"/>
              <a:t>ζού</a:t>
            </a:r>
            <a:r>
              <a:rPr lang="en-US" dirty="0"/>
              <a:t>µ</a:t>
            </a:r>
            <a:r>
              <a:rPr lang="el-GR" dirty="0"/>
              <a:t>ε σε </a:t>
            </a:r>
            <a:r>
              <a:rPr lang="en-US" dirty="0"/>
              <a:t>µ</a:t>
            </a:r>
            <a:r>
              <a:rPr lang="el-GR" dirty="0"/>
              <a:t>ια ατ</a:t>
            </a:r>
            <a:r>
              <a:rPr lang="en-US" dirty="0"/>
              <a:t>µ</a:t>
            </a:r>
            <a:r>
              <a:rPr lang="el-GR" dirty="0" err="1"/>
              <a:t>όσφαιρα</a:t>
            </a:r>
            <a:r>
              <a:rPr lang="el-GR" dirty="0"/>
              <a:t> φιλικότητας </a:t>
            </a:r>
            <a:r>
              <a:rPr lang="en-US" dirty="0"/>
              <a:t>µ</a:t>
            </a:r>
            <a:r>
              <a:rPr lang="el-GR" dirty="0" err="1"/>
              <a:t>εταξύ</a:t>
            </a:r>
            <a:r>
              <a:rPr lang="el-GR" dirty="0"/>
              <a:t> </a:t>
            </a:r>
            <a:r>
              <a:rPr lang="en-US" dirty="0"/>
              <a:t>µ</a:t>
            </a:r>
            <a:r>
              <a:rPr lang="el-GR" dirty="0"/>
              <a:t>ας και να </a:t>
            </a:r>
            <a:r>
              <a:rPr lang="el-GR" dirty="0" err="1"/>
              <a:t>ζήσου</a:t>
            </a:r>
            <a:r>
              <a:rPr lang="en-US" dirty="0"/>
              <a:t>µ</a:t>
            </a:r>
            <a:r>
              <a:rPr lang="el-GR" dirty="0"/>
              <a:t>ε ειρηνικά.</a:t>
            </a:r>
          </a:p>
          <a:p>
            <a:endParaRPr lang="el-GR" dirty="0"/>
          </a:p>
        </p:txBody>
      </p:sp>
    </p:spTree>
  </p:cSld>
  <p:clrMapOvr>
    <a:masterClrMapping/>
  </p:clrMapOvr>
  <p:transition advTm="17032">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Οικουμενική Διακήρυξη για τα Δικαιώματα του Ανθρώπου</a:t>
            </a:r>
          </a:p>
        </p:txBody>
      </p:sp>
      <p:sp>
        <p:nvSpPr>
          <p:cNvPr id="3" name="2 - Θέση περιεχομένου"/>
          <p:cNvSpPr>
            <a:spLocks noGrp="1"/>
          </p:cNvSpPr>
          <p:nvPr>
            <p:ph idx="1"/>
          </p:nvPr>
        </p:nvSpPr>
        <p:spPr/>
        <p:txBody>
          <a:bodyPr/>
          <a:lstStyle/>
          <a:p>
            <a:r>
              <a:rPr lang="el-GR" dirty="0"/>
              <a:t>Η</a:t>
            </a:r>
            <a:r>
              <a:rPr lang="en-US" dirty="0"/>
              <a:t> </a:t>
            </a:r>
            <a:r>
              <a:rPr lang="el-GR" dirty="0"/>
              <a:t>Οικουμενική</a:t>
            </a:r>
            <a:r>
              <a:rPr lang="en-US" dirty="0"/>
              <a:t> </a:t>
            </a:r>
            <a:r>
              <a:rPr lang="el-GR" dirty="0"/>
              <a:t>Διακήρυξη</a:t>
            </a:r>
            <a:r>
              <a:rPr lang="en-US" dirty="0"/>
              <a:t> </a:t>
            </a:r>
            <a:r>
              <a:rPr lang="el-GR" dirty="0"/>
              <a:t>των</a:t>
            </a:r>
            <a:r>
              <a:rPr lang="en-US" dirty="0"/>
              <a:t> </a:t>
            </a:r>
            <a:r>
              <a:rPr lang="el-GR" dirty="0"/>
              <a:t>Ανθρωπίνων</a:t>
            </a:r>
            <a:r>
              <a:rPr lang="en-US" dirty="0"/>
              <a:t> </a:t>
            </a:r>
            <a:r>
              <a:rPr lang="el-GR" dirty="0"/>
              <a:t>Δικαιωμάτων</a:t>
            </a:r>
            <a:r>
              <a:rPr lang="en-US" dirty="0"/>
              <a:t> </a:t>
            </a:r>
            <a:r>
              <a:rPr lang="el-GR" dirty="0"/>
              <a:t>των</a:t>
            </a:r>
            <a:r>
              <a:rPr lang="en-US" dirty="0"/>
              <a:t> </a:t>
            </a:r>
            <a:r>
              <a:rPr lang="el-GR" dirty="0"/>
              <a:t>Ηνωμένων</a:t>
            </a:r>
            <a:r>
              <a:rPr lang="en-US" dirty="0"/>
              <a:t> </a:t>
            </a:r>
            <a:r>
              <a:rPr lang="el-GR" dirty="0"/>
              <a:t>Εθνών</a:t>
            </a:r>
            <a:r>
              <a:rPr lang="en-US" dirty="0"/>
              <a:t>, </a:t>
            </a:r>
            <a:r>
              <a:rPr lang="el-GR" dirty="0"/>
              <a:t>προέκυψε</a:t>
            </a:r>
            <a:r>
              <a:rPr lang="en-US" dirty="0"/>
              <a:t> </a:t>
            </a:r>
            <a:r>
              <a:rPr lang="el-GR" dirty="0"/>
              <a:t>από</a:t>
            </a:r>
            <a:r>
              <a:rPr lang="en-US" dirty="0"/>
              <a:t> </a:t>
            </a:r>
            <a:r>
              <a:rPr lang="el-GR" dirty="0"/>
              <a:t>τις</a:t>
            </a:r>
            <a:r>
              <a:rPr lang="en-US" dirty="0"/>
              <a:t> </a:t>
            </a:r>
            <a:r>
              <a:rPr lang="el-GR" dirty="0"/>
              <a:t>φρικαλεότητες</a:t>
            </a:r>
            <a:r>
              <a:rPr lang="en-US" dirty="0"/>
              <a:t> </a:t>
            </a:r>
            <a:r>
              <a:rPr lang="el-GR" dirty="0"/>
              <a:t>του</a:t>
            </a:r>
            <a:r>
              <a:rPr lang="en-US" dirty="0"/>
              <a:t> </a:t>
            </a:r>
            <a:r>
              <a:rPr lang="el-GR" dirty="0"/>
              <a:t>Β’</a:t>
            </a:r>
            <a:r>
              <a:rPr lang="en-US" dirty="0"/>
              <a:t> </a:t>
            </a:r>
            <a:r>
              <a:rPr lang="el-GR" dirty="0"/>
              <a:t>Παγκοσμίου</a:t>
            </a:r>
            <a:r>
              <a:rPr lang="en-US" dirty="0"/>
              <a:t> </a:t>
            </a:r>
            <a:r>
              <a:rPr lang="el-GR" dirty="0"/>
              <a:t>Πολέμου</a:t>
            </a:r>
            <a:r>
              <a:rPr lang="en-US" dirty="0"/>
              <a:t> </a:t>
            </a:r>
            <a:r>
              <a:rPr lang="el-GR" dirty="0"/>
              <a:t>και</a:t>
            </a:r>
            <a:r>
              <a:rPr lang="en-US" dirty="0"/>
              <a:t> </a:t>
            </a:r>
            <a:r>
              <a:rPr lang="el-GR" dirty="0"/>
              <a:t>υπογράφηκε</a:t>
            </a:r>
            <a:r>
              <a:rPr lang="en-US" dirty="0"/>
              <a:t> </a:t>
            </a:r>
            <a:r>
              <a:rPr lang="el-GR" dirty="0"/>
              <a:t>από</a:t>
            </a:r>
            <a:r>
              <a:rPr lang="en-US" dirty="0"/>
              <a:t> </a:t>
            </a:r>
            <a:r>
              <a:rPr lang="el-GR" dirty="0"/>
              <a:t>τη</a:t>
            </a:r>
            <a:r>
              <a:rPr lang="en-US" dirty="0"/>
              <a:t> </a:t>
            </a:r>
            <a:r>
              <a:rPr lang="el-GR" dirty="0"/>
              <a:t>Γενική</a:t>
            </a:r>
            <a:r>
              <a:rPr lang="en-US" dirty="0"/>
              <a:t> </a:t>
            </a:r>
            <a:r>
              <a:rPr lang="el-GR" dirty="0"/>
              <a:t>Συνέλευση</a:t>
            </a:r>
            <a:r>
              <a:rPr lang="en-US" dirty="0"/>
              <a:t> </a:t>
            </a:r>
            <a:r>
              <a:rPr lang="el-GR" dirty="0"/>
              <a:t>το</a:t>
            </a:r>
            <a:r>
              <a:rPr lang="en-US" dirty="0"/>
              <a:t> 1948 </a:t>
            </a:r>
            <a:r>
              <a:rPr lang="el-GR" dirty="0"/>
              <a:t>για</a:t>
            </a:r>
            <a:r>
              <a:rPr lang="en-US" dirty="0"/>
              <a:t> </a:t>
            </a:r>
            <a:r>
              <a:rPr lang="el-GR" dirty="0"/>
              <a:t>να</a:t>
            </a:r>
            <a:r>
              <a:rPr lang="en-US" dirty="0"/>
              <a:t> </a:t>
            </a:r>
            <a:r>
              <a:rPr lang="el-GR" dirty="0"/>
              <a:t>διαμορφώσει</a:t>
            </a:r>
            <a:r>
              <a:rPr lang="en-US" dirty="0"/>
              <a:t> </a:t>
            </a:r>
            <a:r>
              <a:rPr lang="el-GR" dirty="0"/>
              <a:t>μια</a:t>
            </a:r>
            <a:r>
              <a:rPr lang="en-US" dirty="0"/>
              <a:t> </a:t>
            </a:r>
            <a:r>
              <a:rPr lang="el-GR" dirty="0"/>
              <a:t>κοινή</a:t>
            </a:r>
            <a:r>
              <a:rPr lang="en-US" dirty="0"/>
              <a:t> </a:t>
            </a:r>
            <a:r>
              <a:rPr lang="el-GR" dirty="0"/>
              <a:t>αντίληψη</a:t>
            </a:r>
            <a:r>
              <a:rPr lang="en-US" dirty="0"/>
              <a:t> </a:t>
            </a:r>
            <a:r>
              <a:rPr lang="el-GR" dirty="0"/>
              <a:t>των</a:t>
            </a:r>
            <a:r>
              <a:rPr lang="en-US" dirty="0"/>
              <a:t> </a:t>
            </a:r>
            <a:r>
              <a:rPr lang="el-GR" dirty="0"/>
              <a:t>ατομικών</a:t>
            </a:r>
            <a:r>
              <a:rPr lang="en-US" dirty="0"/>
              <a:t> </a:t>
            </a:r>
            <a:r>
              <a:rPr lang="el-GR" dirty="0"/>
              <a:t>δικαιωμάτων</a:t>
            </a:r>
            <a:r>
              <a:rPr lang="en-US" dirty="0"/>
              <a:t>. </a:t>
            </a:r>
            <a:endParaRPr lang="el-GR" dirty="0"/>
          </a:p>
        </p:txBody>
      </p:sp>
    </p:spTree>
  </p:cSld>
  <p:clrMapOvr>
    <a:masterClrMapping/>
  </p:clrMapOvr>
  <p:transition advTm="10515">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Μερικά από τα ανθρώπινα δικαιώματα</a:t>
            </a:r>
            <a:endParaRPr lang="el-GR" dirty="0"/>
          </a:p>
        </p:txBody>
      </p:sp>
      <p:pic>
        <p:nvPicPr>
          <p:cNvPr id="6" name="5 - Θέση περιεχομένου" descr="pin.jpg"/>
          <p:cNvPicPr>
            <a:picLocks noGrp="1" noChangeAspect="1"/>
          </p:cNvPicPr>
          <p:nvPr>
            <p:ph idx="1"/>
          </p:nvPr>
        </p:nvPicPr>
        <p:blipFill>
          <a:blip r:embed="rId2"/>
          <a:stretch>
            <a:fillRect/>
          </a:stretch>
        </p:blipFill>
        <p:spPr>
          <a:xfrm>
            <a:off x="1500166" y="1928802"/>
            <a:ext cx="6698686" cy="3786214"/>
          </a:xfrm>
        </p:spPr>
      </p:pic>
    </p:spTree>
  </p:cSld>
  <p:clrMapOvr>
    <a:masterClrMapping/>
  </p:clrMapOvr>
  <p:transition advClick="0" advTm="5485">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Υπότιτλος"/>
          <p:cNvSpPr>
            <a:spLocks noGrp="1"/>
          </p:cNvSpPr>
          <p:nvPr>
            <p:ph type="subTitle" idx="4294967295"/>
          </p:nvPr>
        </p:nvSpPr>
        <p:spPr>
          <a:xfrm>
            <a:off x="0" y="0"/>
            <a:ext cx="9358313" cy="6357937"/>
          </a:xfrm>
        </p:spPr>
        <p:txBody>
          <a:bodyPr>
            <a:normAutofit lnSpcReduction="10000"/>
          </a:bodyPr>
          <a:lstStyle/>
          <a:p>
            <a:pPr marL="514350" indent="-514350" algn="l">
              <a:buFont typeface="+mj-lt"/>
              <a:buAutoNum type="arabicPeriod"/>
            </a:pPr>
            <a:endParaRPr lang="el-GR" sz="2200" dirty="0" smtClean="0">
              <a:solidFill>
                <a:schemeClr val="tx1"/>
              </a:solidFill>
            </a:endParaRPr>
          </a:p>
          <a:p>
            <a:pPr marL="514350" indent="-514350" algn="l">
              <a:buFont typeface="+mj-lt"/>
              <a:buAutoNum type="arabicPeriod"/>
            </a:pPr>
            <a:r>
              <a:rPr lang="en-US" sz="2200" dirty="0" smtClean="0">
                <a:solidFill>
                  <a:schemeClr val="tx1"/>
                </a:solidFill>
              </a:rPr>
              <a:t>'</a:t>
            </a:r>
            <a:r>
              <a:rPr lang="el-GR" sz="2200" dirty="0" err="1">
                <a:solidFill>
                  <a:schemeClr val="tx1"/>
                </a:solidFill>
              </a:rPr>
              <a:t>Ολοι</a:t>
            </a:r>
            <a:r>
              <a:rPr lang="el-GR" sz="2200" dirty="0">
                <a:solidFill>
                  <a:schemeClr val="tx1"/>
                </a:solidFill>
              </a:rPr>
              <a:t> οι άνθρωποι γεννιούνται ελεύθεροι και ίσοι στην αξιοπρέπεια και τα δικαιώματα. Είναι προικισμένοι με λογική και συνείδηση, και οφείλουν να συμπεριφέρονται μεταξύ τους </a:t>
            </a:r>
            <a:r>
              <a:rPr lang="el-GR" sz="2200" dirty="0" smtClean="0">
                <a:solidFill>
                  <a:schemeClr val="tx1"/>
                </a:solidFill>
              </a:rPr>
              <a:t>με πνεύμα </a:t>
            </a:r>
            <a:r>
              <a:rPr lang="el-GR" sz="2200" dirty="0">
                <a:solidFill>
                  <a:schemeClr val="tx1"/>
                </a:solidFill>
              </a:rPr>
              <a:t>αδελφοσύνης</a:t>
            </a:r>
            <a:r>
              <a:rPr lang="el-GR" sz="2200" dirty="0" smtClean="0"/>
              <a:t>.</a:t>
            </a:r>
          </a:p>
          <a:p>
            <a:pPr marL="514350" indent="-514350" algn="l">
              <a:buFont typeface="+mj-lt"/>
              <a:buAutoNum type="arabicPeriod"/>
            </a:pPr>
            <a:endParaRPr lang="el-GR" sz="2200" dirty="0" smtClean="0">
              <a:solidFill>
                <a:schemeClr val="tx1"/>
              </a:solidFill>
            </a:endParaRPr>
          </a:p>
          <a:p>
            <a:pPr marL="514350" indent="-514350" algn="l">
              <a:buFont typeface="+mj-lt"/>
              <a:buAutoNum type="arabicPeriod"/>
            </a:pPr>
            <a:r>
              <a:rPr lang="el-GR" sz="2200" dirty="0" smtClean="0">
                <a:solidFill>
                  <a:schemeClr val="tx1"/>
                </a:solidFill>
              </a:rPr>
              <a:t>Καθένας </a:t>
            </a:r>
            <a:r>
              <a:rPr lang="el-GR" sz="2200" dirty="0">
                <a:solidFill>
                  <a:schemeClr val="tx1"/>
                </a:solidFill>
              </a:rPr>
              <a:t>έχει το δικαίωμα να συμμετέχει στη διακυβέρνηση της χώρας του, άμεσα ή έμμεσα, με αντιπροσώπους ελεύθερα εκλεγμένους.</a:t>
            </a:r>
          </a:p>
          <a:p>
            <a:pPr marL="514350" indent="-514350" algn="l">
              <a:buFont typeface="+mj-lt"/>
              <a:buAutoNum type="arabicPeriod"/>
            </a:pPr>
            <a:endParaRPr lang="el-GR" sz="2200" dirty="0" smtClean="0">
              <a:solidFill>
                <a:schemeClr val="tx1"/>
              </a:solidFill>
            </a:endParaRPr>
          </a:p>
          <a:p>
            <a:pPr marL="514350" indent="-514350" algn="l">
              <a:buFont typeface="+mj-lt"/>
              <a:buAutoNum type="arabicPeriod"/>
            </a:pPr>
            <a:r>
              <a:rPr lang="el-GR" sz="2200" dirty="0" smtClean="0">
                <a:solidFill>
                  <a:schemeClr val="tx1"/>
                </a:solidFill>
              </a:rPr>
              <a:t>Κανείς δεν επιτρέπεται να ζει υπό καθεστώς δουλείας, ολικής ή μερικής. Η δουλεία και το δουλεμπόριο υπό οποιαδήποτε μορφή απαγορεύονται</a:t>
            </a:r>
          </a:p>
          <a:p>
            <a:pPr marL="514350" indent="-514350" algn="l">
              <a:buFont typeface="+mj-lt"/>
              <a:buAutoNum type="arabicPeriod"/>
            </a:pPr>
            <a:endParaRPr lang="el-GR" sz="2200" dirty="0" smtClean="0">
              <a:solidFill>
                <a:schemeClr val="tx1"/>
              </a:solidFill>
            </a:endParaRPr>
          </a:p>
          <a:p>
            <a:pPr marL="514350" indent="-514350" algn="l">
              <a:buFont typeface="+mj-lt"/>
              <a:buAutoNum type="arabicPeriod"/>
            </a:pPr>
            <a:r>
              <a:rPr lang="el-GR" sz="2200" dirty="0" err="1" smtClean="0">
                <a:solidFill>
                  <a:schemeClr val="tx1"/>
                </a:solidFill>
              </a:rPr>
              <a:t>Ολοι</a:t>
            </a:r>
            <a:r>
              <a:rPr lang="el-GR" sz="2200" dirty="0" smtClean="0">
                <a:solidFill>
                  <a:schemeClr val="tx1"/>
                </a:solidFill>
              </a:rPr>
              <a:t> </a:t>
            </a:r>
            <a:r>
              <a:rPr lang="el-GR" sz="2200" dirty="0">
                <a:solidFill>
                  <a:schemeClr val="tx1"/>
                </a:solidFill>
              </a:rPr>
              <a:t>είναι ίσοι απέναντι στον νόμο και έχουν δικαίωμα σε ίση προστασία του νόμου, χωρίς καμία απολύτως διάκριση</a:t>
            </a:r>
            <a:r>
              <a:rPr lang="el-GR" sz="2200" dirty="0" smtClean="0">
                <a:solidFill>
                  <a:schemeClr val="tx1"/>
                </a:solidFill>
              </a:rPr>
              <a:t>.</a:t>
            </a:r>
          </a:p>
          <a:p>
            <a:pPr marL="514350" indent="-514350" algn="l">
              <a:buFont typeface="+mj-lt"/>
              <a:buAutoNum type="arabicPeriod"/>
            </a:pPr>
            <a:endParaRPr lang="el-GR" sz="2200" dirty="0"/>
          </a:p>
          <a:p>
            <a:pPr marL="514350" indent="-514350">
              <a:buFont typeface="+mj-lt"/>
              <a:buAutoNum type="arabicPeriod"/>
            </a:pPr>
            <a:r>
              <a:rPr lang="el-GR" sz="2200" dirty="0" smtClean="0"/>
              <a:t>Κάθε άτομο, μόνο του ή με άλλους μαζί, έχει το δικαίωμα της ιδιοκτησίας.</a:t>
            </a:r>
          </a:p>
          <a:p>
            <a:pPr marL="514350" indent="-514350">
              <a:buFont typeface="+mj-lt"/>
              <a:buAutoNum type="arabicPeriod"/>
            </a:pPr>
            <a:endParaRPr lang="el-GR" sz="2200" dirty="0" smtClean="0"/>
          </a:p>
          <a:p>
            <a:pPr marL="514350" indent="-514350">
              <a:buFont typeface="+mj-lt"/>
              <a:buAutoNum type="arabicPeriod"/>
            </a:pPr>
            <a:r>
              <a:rPr lang="el-GR" sz="2200" dirty="0" smtClean="0"/>
              <a:t>Κανείς δεν μπορεί να στερηθεί αυθαίρετα την ιδιοκτησία του.</a:t>
            </a:r>
          </a:p>
          <a:p>
            <a:pPr marL="514350" indent="-514350" algn="l">
              <a:buFont typeface="+mj-lt"/>
              <a:buAutoNum type="arabicPeriod" startAt="5"/>
            </a:pPr>
            <a:endParaRPr lang="el-GR" sz="2600" dirty="0"/>
          </a:p>
        </p:txBody>
      </p:sp>
    </p:spTree>
  </p:cSld>
  <p:clrMapOvr>
    <a:masterClrMapping/>
  </p:clrMapOvr>
  <p:transition advTm="22406">
    <p:spli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 Τίτλος"/>
          <p:cNvSpPr>
            <a:spLocks noGrp="1"/>
          </p:cNvSpPr>
          <p:nvPr>
            <p:ph type="subTitle" idx="1"/>
          </p:nvPr>
        </p:nvSpPr>
        <p:spPr>
          <a:xfrm>
            <a:off x="357158" y="285728"/>
            <a:ext cx="8501122" cy="6215106"/>
          </a:xfrm>
        </p:spPr>
        <p:txBody>
          <a:bodyPr>
            <a:normAutofit fontScale="92500" lnSpcReduction="10000"/>
          </a:bodyPr>
          <a:lstStyle/>
          <a:p>
            <a:pPr marL="514350" indent="-514350" algn="l">
              <a:buFont typeface="+mj-lt"/>
              <a:buAutoNum type="arabicPeriod" startAt="7"/>
            </a:pPr>
            <a:r>
              <a:rPr lang="el-GR" sz="2400" dirty="0">
                <a:solidFill>
                  <a:schemeClr val="tx1"/>
                </a:solidFill>
              </a:rPr>
              <a:t>Κάθε άνθρωπος δικαιούται να επικαλείται όλα τα δικαιώματα και όλες τις ελευθερίες που προκηρύσσει η Διακήρυξη, χωρίς καμία απολύτως διάκριση, ειδικότερα ως προς τη φυλή, το χρώμα, το φύλο, τη γλώσσα, τις θρησκείες, τις πολιτικές ή οποιεσδήποτε άλλες πεποιθήσεις, την εθνική ή κοινωνική καταγωγή, την περιουσία, τη γέννηση ή οποιαδήποτε άλλη κατάσταση</a:t>
            </a:r>
            <a:r>
              <a:rPr lang="el-GR" sz="2400" dirty="0" smtClean="0">
                <a:solidFill>
                  <a:schemeClr val="tx1"/>
                </a:solidFill>
              </a:rPr>
              <a:t>.</a:t>
            </a:r>
          </a:p>
          <a:p>
            <a:pPr marL="514350" indent="-514350" algn="l">
              <a:buFont typeface="+mj-lt"/>
              <a:buAutoNum type="arabicPeriod" startAt="7"/>
            </a:pPr>
            <a:endParaRPr lang="el-GR" sz="2400" dirty="0" smtClean="0">
              <a:solidFill>
                <a:schemeClr val="tx1"/>
              </a:solidFill>
            </a:endParaRPr>
          </a:p>
          <a:p>
            <a:pPr marL="514350" indent="-514350" algn="l">
              <a:buFont typeface="+mj-lt"/>
              <a:buAutoNum type="arabicPeriod" startAt="7"/>
            </a:pPr>
            <a:r>
              <a:rPr lang="el-GR" sz="2400" dirty="0" smtClean="0">
                <a:solidFill>
                  <a:schemeClr val="tx1"/>
                </a:solidFill>
              </a:rPr>
              <a:t>Από </a:t>
            </a:r>
            <a:r>
              <a:rPr lang="el-GR" sz="2400" dirty="0">
                <a:solidFill>
                  <a:schemeClr val="tx1"/>
                </a:solidFill>
              </a:rPr>
              <a:t>τη στιγμή που θα φθάσουν σε ηλικία γάμου, ο άνδρας και η γυναίκα, χωρίς κανένα περιορισμό εξαιτίας της φυλής, της εθνικότητας ή της θρησκείας, έχουν το δικαίωμα να παντρεύονται και να ιδρύουν οικογένεια. Και οι δύο έχουν ίσα δικαιώματα ως προς τον γάμο, κατά τη διάρκεια του γάμου και κατά τη διάλυσή του</a:t>
            </a:r>
            <a:r>
              <a:rPr lang="el-GR" sz="2400" dirty="0" smtClean="0">
                <a:solidFill>
                  <a:schemeClr val="tx1"/>
                </a:solidFill>
              </a:rPr>
              <a:t>.</a:t>
            </a:r>
          </a:p>
          <a:p>
            <a:pPr marL="514350" indent="-514350" algn="l">
              <a:buFont typeface="+mj-lt"/>
              <a:buAutoNum type="arabicPeriod" startAt="7"/>
            </a:pPr>
            <a:endParaRPr lang="el-GR" sz="2400" dirty="0" smtClean="0">
              <a:solidFill>
                <a:schemeClr val="tx1"/>
              </a:solidFill>
            </a:endParaRPr>
          </a:p>
          <a:p>
            <a:pPr marL="514350" indent="-514350" algn="l">
              <a:buFont typeface="+mj-lt"/>
              <a:buAutoNum type="arabicPeriod" startAt="7"/>
            </a:pPr>
            <a:r>
              <a:rPr lang="el-GR" sz="2400" dirty="0" smtClean="0">
                <a:solidFill>
                  <a:schemeClr val="tx1"/>
                </a:solidFill>
              </a:rPr>
              <a:t>Καθένας </a:t>
            </a:r>
            <a:r>
              <a:rPr lang="el-GR" sz="2400" dirty="0">
                <a:solidFill>
                  <a:schemeClr val="tx1"/>
                </a:solidFill>
              </a:rPr>
              <a:t>έχει δικαίωμα στην εκπαίδευση. Η εκπαίδευση πρέπει να παρέχεται δωρεάν, τουλάχιστον στη στοιχειώδη και βασική βαθμίδα της. </a:t>
            </a:r>
            <a:r>
              <a:rPr lang="el-GR" sz="2400" dirty="0" smtClean="0">
                <a:solidFill>
                  <a:schemeClr val="tx1"/>
                </a:solidFill>
              </a:rPr>
              <a:t>Η </a:t>
            </a:r>
            <a:r>
              <a:rPr lang="el-GR" sz="2400" dirty="0">
                <a:solidFill>
                  <a:schemeClr val="tx1"/>
                </a:solidFill>
              </a:rPr>
              <a:t>πρόσβαση στην ανώτατη παιδεία πρέπει να είναι ανοικτή σε όλους, υπό ίσους όρους, ανάλογα με τις ικανότητες τους.</a:t>
            </a:r>
          </a:p>
          <a:p>
            <a:pPr marL="514350" indent="-514350" algn="l">
              <a:buFont typeface="+mj-lt"/>
              <a:buAutoNum type="arabicPeriod" startAt="7"/>
            </a:pPr>
            <a:endParaRPr lang="el-GR" sz="2200" dirty="0">
              <a:solidFill>
                <a:schemeClr val="tx1"/>
              </a:solidFill>
            </a:endParaRPr>
          </a:p>
          <a:p>
            <a:pPr marL="514350" indent="-514350" algn="l">
              <a:buFont typeface="+mj-lt"/>
              <a:buAutoNum type="arabicPeriod" startAt="7"/>
            </a:pPr>
            <a:endParaRPr lang="el-GR" sz="2400" dirty="0">
              <a:solidFill>
                <a:schemeClr val="tx1"/>
              </a:solidFill>
            </a:endParaRPr>
          </a:p>
        </p:txBody>
      </p:sp>
    </p:spTree>
  </p:cSld>
  <p:clrMapOvr>
    <a:masterClrMapping/>
  </p:clrMapOvr>
  <p:transition advTm="32609">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 Θέση εικόνας" descr="1προσφυγες.jpg"/>
          <p:cNvPicPr>
            <a:picLocks noGrp="1" noChangeAspect="1"/>
          </p:cNvPicPr>
          <p:nvPr>
            <p:ph idx="1"/>
          </p:nvPr>
        </p:nvPicPr>
        <p:blipFill>
          <a:blip r:embed="rId2"/>
          <a:stretch>
            <a:fillRect/>
          </a:stretch>
        </p:blipFill>
        <p:spPr>
          <a:xfrm>
            <a:off x="928662" y="1000108"/>
            <a:ext cx="7215238" cy="4786346"/>
          </a:xfrm>
        </p:spPr>
      </p:pic>
    </p:spTree>
  </p:cSld>
  <p:clrMapOvr>
    <a:masterClrMapping/>
  </p:clrMapOvr>
  <p:transition advTm="5985"/>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ctrTitle"/>
          </p:nvPr>
        </p:nvSpPr>
        <p:spPr>
          <a:xfrm>
            <a:off x="357158" y="1714488"/>
            <a:ext cx="8458200" cy="1941517"/>
          </a:xfrm>
        </p:spPr>
        <p:txBody>
          <a:bodyPr>
            <a:normAutofit/>
          </a:bodyPr>
          <a:lstStyle/>
          <a:p>
            <a:r>
              <a:rPr lang="el-GR" sz="6600" dirty="0" smtClean="0"/>
              <a:t>Τέλος…</a:t>
            </a:r>
            <a:endParaRPr lang="el-GR" sz="6600" dirty="0"/>
          </a:p>
        </p:txBody>
      </p:sp>
      <p:sp>
        <p:nvSpPr>
          <p:cNvPr id="5" name="4 - Υπότιτλος"/>
          <p:cNvSpPr>
            <a:spLocks noGrp="1"/>
          </p:cNvSpPr>
          <p:nvPr>
            <p:ph type="subTitle" idx="1"/>
          </p:nvPr>
        </p:nvSpPr>
        <p:spPr>
          <a:xfrm>
            <a:off x="357158" y="4714884"/>
            <a:ext cx="6400800" cy="1752600"/>
          </a:xfrm>
        </p:spPr>
        <p:txBody>
          <a:bodyPr/>
          <a:lstStyle/>
          <a:p>
            <a:pPr algn="l"/>
            <a:r>
              <a:rPr lang="el-GR" dirty="0" smtClean="0">
                <a:solidFill>
                  <a:schemeClr val="tx1"/>
                </a:solidFill>
              </a:rPr>
              <a:t>Δήμητρα </a:t>
            </a:r>
            <a:r>
              <a:rPr lang="el-GR" dirty="0" err="1" smtClean="0">
                <a:solidFill>
                  <a:schemeClr val="tx1"/>
                </a:solidFill>
              </a:rPr>
              <a:t>Γιαννικοπούλου</a:t>
            </a:r>
            <a:r>
              <a:rPr lang="el-GR" dirty="0" smtClean="0">
                <a:solidFill>
                  <a:schemeClr val="tx1"/>
                </a:solidFill>
              </a:rPr>
              <a:t> </a:t>
            </a:r>
          </a:p>
          <a:p>
            <a:pPr algn="l"/>
            <a:r>
              <a:rPr lang="el-GR" dirty="0" smtClean="0">
                <a:solidFill>
                  <a:schemeClr val="tx1"/>
                </a:solidFill>
              </a:rPr>
              <a:t>Τάξη Α’1</a:t>
            </a:r>
            <a:endParaRPr lang="el-GR" dirty="0">
              <a:solidFill>
                <a:schemeClr val="tx1"/>
              </a:solidFill>
            </a:endParaRPr>
          </a:p>
        </p:txBody>
      </p:sp>
    </p:spTree>
  </p:cSld>
  <p:clrMapOvr>
    <a:masterClrMapping/>
  </p:clrMapOvr>
  <p:transition advTm="3797">
    <p:newsflash/>
    <p:sndAc>
      <p:stSnd>
        <p:snd r:embed="rId2" name="bomb.wav"/>
      </p:stSnd>
    </p:sndAc>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447</Words>
  <Application>Microsoft Office PowerPoint</Application>
  <PresentationFormat>On-screen Show (4:3)</PresentationFormat>
  <Paragraphs>27</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Θέμα του Office</vt:lpstr>
      <vt:lpstr>Ανθρώπινα δικαιώματα</vt:lpstr>
      <vt:lpstr>Τι είναι τα ανθρώπινα δικαιώματα;</vt:lpstr>
      <vt:lpstr>Οικουμενική Διακήρυξη για τα Δικαιώματα του Ανθρώπου</vt:lpstr>
      <vt:lpstr>Μερικά από τα ανθρώπινα δικαιώματα</vt:lpstr>
      <vt:lpstr>PowerPoint Presentation</vt:lpstr>
      <vt:lpstr>PowerPoint Presentation</vt:lpstr>
      <vt:lpstr>PowerPoint Presentation</vt:lpstr>
      <vt:lpstr>Τέλος…</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Ανθρώπινα δικαιώματα</dc:title>
  <dc:creator>anna nikos</dc:creator>
  <cp:lastModifiedBy>Christine</cp:lastModifiedBy>
  <cp:revision>9</cp:revision>
  <dcterms:created xsi:type="dcterms:W3CDTF">2016-03-31T16:52:31Z</dcterms:created>
  <dcterms:modified xsi:type="dcterms:W3CDTF">2016-04-14T16:01:57Z</dcterms:modified>
</cp:coreProperties>
</file>