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600B-427E-4335-9F50-78BE0029FEF0}" type="datetimeFigureOut">
              <a:rPr lang="el-GR" smtClean="0"/>
              <a:pPr/>
              <a:t>31/3/2016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2B08F-5320-484C-A677-4D9C89BDC6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7360608" cy="1500198"/>
          </a:xfrm>
        </p:spPr>
        <p:txBody>
          <a:bodyPr/>
          <a:lstStyle/>
          <a:p>
            <a:r>
              <a:rPr lang="el-GR" b="1" dirty="0" smtClean="0"/>
              <a:t>Ιστορία  Της Σοκολάτας</a:t>
            </a:r>
            <a:endParaRPr lang="el-GR" b="1" dirty="0"/>
          </a:p>
        </p:txBody>
      </p:sp>
      <p:pic>
        <p:nvPicPr>
          <p:cNvPr id="11266" name="Picture 2" descr="http://freshbakery.gr/wordpress/wp-content/uploads/2012/04/sokol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6000793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786477"/>
          </a:xfrm>
        </p:spPr>
        <p:txBody>
          <a:bodyPr>
            <a:normAutofit/>
          </a:bodyPr>
          <a:lstStyle/>
          <a:p>
            <a:r>
              <a:rPr lang="el-GR" sz="2650" dirty="0" smtClean="0"/>
              <a:t>Ξεκίνησε το 600μ.Χ. όταν οι Μάγια μεταναστεύουν από τη σημερινή Γουατεμάλα  στο σημερινό Μεξικό μεταφέροντας εκεί και την καλλιέργεια κακάο . Από οι κόκκοι κακάο το 1000 μέχρι το 1200 </a:t>
            </a:r>
            <a:r>
              <a:rPr lang="el-GR" sz="2650" dirty="0" err="1" smtClean="0"/>
              <a:t>μ.Χ</a:t>
            </a:r>
            <a:r>
              <a:rPr lang="el-GR" sz="2650" dirty="0" smtClean="0"/>
              <a:t>. χρησιμοποιούταν ως χρήματα από τους κατοίκους της Κεντρικής Αμερική . Το 1502 ο Χριστόφορος Κολόμβος παίρνει μαζί του ως ενθύμιο, λίγους κόκκους . Το 1828 η πρώτη μέθοδος αποχωρισμού του βουτύρου του κακάο από τη σοκολάτα </a:t>
            </a:r>
            <a:r>
              <a:rPr lang="el-GR" sz="2650" dirty="0" err="1" smtClean="0"/>
              <a:t>ευφερίσκεται</a:t>
            </a:r>
            <a:r>
              <a:rPr lang="el-GR" sz="2650" dirty="0" smtClean="0"/>
              <a:t> στην Ολλανδία. Το 1848 στη Γαλλία ανοίγει το πρώτο κατάστημα σοκολάτας . Τέλος το 1904 το πρώτο βιομηχανικό στιγμιαίο ρόφημα σοκολάτας παρασκευάζεται στη Γαλλία .</a:t>
            </a:r>
            <a:endParaRPr lang="el-GR" sz="26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/>
              <a:t>Η σοκολάτα δεν ήταν ποτέ ίδια πριν φτάσει στην Ελβετία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85860"/>
            <a:ext cx="5143504" cy="5572140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Το 1879 ο </a:t>
            </a:r>
            <a:r>
              <a:rPr lang="el-GR" sz="2400" dirty="0" err="1"/>
              <a:t>Ροδόφλος</a:t>
            </a:r>
            <a:r>
              <a:rPr lang="el-GR" sz="2400" dirty="0"/>
              <a:t> </a:t>
            </a:r>
            <a:r>
              <a:rPr lang="el-GR" sz="2400" dirty="0" err="1"/>
              <a:t>Lindt</a:t>
            </a:r>
            <a:r>
              <a:rPr lang="el-GR" sz="2400" dirty="0"/>
              <a:t> ήθελε να φτιάξει πιο μαλακή, απολαυστική στο στόμα και απαλή </a:t>
            </a:r>
            <a:r>
              <a:rPr lang="el-GR" sz="2400" dirty="0" smtClean="0"/>
              <a:t>σοκολάτα .. </a:t>
            </a:r>
            <a:r>
              <a:rPr lang="el-GR" sz="2400" dirty="0"/>
              <a:t>Ο νεαρός Ελβετός άφησε το εργοστάσιο, όπου έκανε τα πειράματά του και κατά τα φαινόμενα ξέχασε τη μηχανή ανάδευσης και θέρμανσης της σοκολάτας ανοικτή. Η μηχανή λειτουργούσε για περισσότερο από μια βδομάδα και έκανε το... θαύμα. Όταν ο Ελβετός επέστρεψε στο εργοστάσιο, είχε το προνόμιο να είναι ο πρώτος που δοκίμαζε τη σοκολάτα, βελούδινη και ακαταμάχητη, όπως τη γνωρίζουμε </a:t>
            </a:r>
            <a:r>
              <a:rPr lang="el-GR" sz="2400" dirty="0" smtClean="0"/>
              <a:t>σήμερα .</a:t>
            </a:r>
            <a:endParaRPr lang="el-GR" sz="2400" dirty="0"/>
          </a:p>
          <a:p>
            <a:endParaRPr lang="el-GR" dirty="0"/>
          </a:p>
        </p:txBody>
      </p:sp>
      <p:pic>
        <p:nvPicPr>
          <p:cNvPr id="14338" name="Picture 2" descr="http://candyhalloffame.org/CHoF/inductees/images/jpg/4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6413" y="1357298"/>
            <a:ext cx="3647075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 πιο φημισμένες Ευρωπαϊκές χώρες για την σοκολάτα τους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z="3400" dirty="0"/>
              <a:t>Ελβετία: Η Ελβετία καταναλώνει την περισσότερη σοκολάτα από κάθε άλλη χώρα</a:t>
            </a:r>
            <a:r>
              <a:rPr lang="el-GR" sz="3400" b="1" dirty="0"/>
              <a:t> </a:t>
            </a:r>
            <a:r>
              <a:rPr lang="el-GR" sz="3400" dirty="0"/>
              <a:t>εξάλλου εκεί βρίσκονται και οι πιο γνωστές </a:t>
            </a:r>
            <a:r>
              <a:rPr lang="el-GR" sz="3400" dirty="0" err="1"/>
              <a:t>σοκολατοβιομηχανίες</a:t>
            </a:r>
            <a:r>
              <a:rPr lang="el-GR" sz="3400" dirty="0"/>
              <a:t>.</a:t>
            </a:r>
          </a:p>
          <a:p>
            <a:r>
              <a:rPr lang="el-GR" sz="3400" dirty="0"/>
              <a:t>Βέλγιο: Είναι γεγονός πως το Βέλγιο έχει ταυτιστεί έντονα και με τη Σοκολάτα καθώς παράγει 172.000 τόνους σοκολάτας</a:t>
            </a:r>
            <a:r>
              <a:rPr lang="el-GR" sz="3400" b="1" dirty="0"/>
              <a:t> .</a:t>
            </a:r>
            <a:endParaRPr lang="el-GR" sz="3400" dirty="0"/>
          </a:p>
          <a:p>
            <a:r>
              <a:rPr lang="el-GR" sz="3400" dirty="0" err="1"/>
              <a:t>Ισπανία:Οι</a:t>
            </a:r>
            <a:r>
              <a:rPr lang="el-GR" sz="3400" dirty="0"/>
              <a:t> Ισπανοί θεωρούν την σοκολάτα εθνικό τους προϊόν</a:t>
            </a:r>
            <a:r>
              <a:rPr lang="el-GR" sz="3400" b="1" dirty="0"/>
              <a:t>.</a:t>
            </a:r>
            <a:endParaRPr lang="el-GR" sz="3400" dirty="0"/>
          </a:p>
          <a:p>
            <a:r>
              <a:rPr lang="el-GR" sz="3400" dirty="0"/>
              <a:t>Ιταλία:</a:t>
            </a:r>
            <a:r>
              <a:rPr lang="el-GR" sz="3400" b="1" dirty="0"/>
              <a:t> </a:t>
            </a:r>
            <a:r>
              <a:rPr lang="el-GR" sz="3400" dirty="0"/>
              <a:t>Κάθε χρόνο, τον Οκτώβριο στην Ιταλία και συγκεκριμένα στην πόλη </a:t>
            </a:r>
            <a:r>
              <a:rPr lang="el-GR" sz="3400" dirty="0" err="1"/>
              <a:t>Perugia</a:t>
            </a:r>
            <a:r>
              <a:rPr lang="el-GR" sz="3400" b="1" dirty="0"/>
              <a:t> </a:t>
            </a:r>
            <a:r>
              <a:rPr lang="el-GR" sz="3400" dirty="0"/>
              <a:t>διοργανώνεται το</a:t>
            </a:r>
            <a:r>
              <a:rPr lang="el-GR" sz="3400" b="1" dirty="0"/>
              <a:t> </a:t>
            </a:r>
            <a:r>
              <a:rPr lang="el-GR" sz="3400" dirty="0"/>
              <a:t>Φεστιβάλ Σοκολάτας</a:t>
            </a:r>
            <a:r>
              <a:rPr lang="el-GR" sz="3400" b="1" dirty="0"/>
              <a:t>.</a:t>
            </a:r>
            <a:endParaRPr lang="el-GR" sz="3400" dirty="0"/>
          </a:p>
          <a:p>
            <a:r>
              <a:rPr lang="el-GR" sz="3400" dirty="0"/>
              <a:t>Λονδίνο:</a:t>
            </a:r>
            <a:r>
              <a:rPr lang="el-GR" sz="3400" b="1" dirty="0"/>
              <a:t> </a:t>
            </a:r>
            <a:r>
              <a:rPr lang="el-GR" sz="3400" dirty="0"/>
              <a:t>Στα </a:t>
            </a:r>
            <a:r>
              <a:rPr lang="el-GR" sz="3400" dirty="0" err="1"/>
              <a:t>Harrods</a:t>
            </a:r>
            <a:r>
              <a:rPr lang="el-GR" sz="3400" dirty="0"/>
              <a:t> έχετε την ευκαιρία στο</a:t>
            </a:r>
            <a:r>
              <a:rPr lang="el-GR" sz="3400" b="1" dirty="0"/>
              <a:t> </a:t>
            </a:r>
            <a:r>
              <a:rPr lang="el-GR" sz="3400" dirty="0" err="1"/>
              <a:t>Chocolate</a:t>
            </a:r>
            <a:r>
              <a:rPr lang="el-GR" sz="3400" dirty="0"/>
              <a:t> </a:t>
            </a:r>
            <a:r>
              <a:rPr lang="el-GR" sz="3400" dirty="0" err="1"/>
              <a:t>Bar</a:t>
            </a:r>
            <a:r>
              <a:rPr lang="el-GR" sz="3400" b="1" dirty="0"/>
              <a:t> </a:t>
            </a:r>
            <a:r>
              <a:rPr lang="el-GR" sz="3400" dirty="0"/>
              <a:t>έχετε την ευκαιρία να γευτείτε πραλίνες και οποία άλλη σοκολατένια λιχουδιά θέλετε.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Η δουλεία της </a:t>
            </a:r>
            <a:r>
              <a:rPr lang="el-GR" b="1" dirty="0" smtClean="0"/>
              <a:t>σοκολάτας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Fair Trade</a:t>
            </a:r>
            <a:r>
              <a:rPr lang="el-GR" dirty="0"/>
              <a:t/>
            </a:r>
            <a:br>
              <a:rPr lang="el-GR" dirty="0"/>
            </a:b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1214422"/>
            <a:ext cx="8286808" cy="5214974"/>
          </a:xfrm>
        </p:spPr>
        <p:txBody>
          <a:bodyPr>
            <a:normAutofit/>
          </a:bodyPr>
          <a:lstStyle/>
          <a:p>
            <a:r>
              <a:rPr lang="el-GR" sz="2800" dirty="0"/>
              <a:t>Οι καλλιεργητές σοκολάτας είναι στην πλειονότητα </a:t>
            </a:r>
            <a:r>
              <a:rPr lang="el-GR" sz="2800" dirty="0" smtClean="0"/>
              <a:t>δούλοι</a:t>
            </a:r>
            <a:r>
              <a:rPr lang="en-US" sz="2800" dirty="0" smtClean="0"/>
              <a:t>.</a:t>
            </a:r>
            <a:r>
              <a:rPr lang="el-GR" sz="2800" dirty="0"/>
              <a:t> Το συντριπτικό ποσοστό πηγάζει δυστυχώς από παιδική εργασία, με τις εκτιμήσεις να κάνουν λόγο μόνο για την Αφρική για 56-72 εκατομμύρια παιδιά που εργάζονται κάτω από άθλιες συνθήκες σε φυτείες </a:t>
            </a:r>
            <a:r>
              <a:rPr lang="el-GR" sz="2800" dirty="0" smtClean="0"/>
              <a:t>σοκολάτας</a:t>
            </a:r>
            <a:r>
              <a:rPr lang="en-US" sz="2800" dirty="0" smtClean="0"/>
              <a:t>.</a:t>
            </a:r>
            <a:r>
              <a:rPr lang="el-GR" sz="2800" dirty="0"/>
              <a:t> Οι συνθήκες διαβίωσης των παιδιών είναι αχαρακτήριστες, ενώ δεν λείπουν ούτε οι βιαιοπραγίες, με τη συνηθέστερη ποινή να είναι ακόμα και σήμερα το μαστίγωμα</a:t>
            </a:r>
            <a:r>
              <a:rPr lang="el-GR" sz="2800" dirty="0" smtClean="0"/>
              <a:t>.</a:t>
            </a:r>
            <a:r>
              <a:rPr lang="el-GR" sz="2800" dirty="0"/>
              <a:t> Ακόμα και ο θεσμός του </a:t>
            </a:r>
            <a:r>
              <a:rPr lang="el-GR" sz="2800" dirty="0" err="1"/>
              <a:t>Fair</a:t>
            </a:r>
            <a:r>
              <a:rPr lang="el-GR" sz="2800" dirty="0"/>
              <a:t> </a:t>
            </a:r>
            <a:r>
              <a:rPr lang="el-GR" sz="2800" dirty="0" err="1"/>
              <a:t>Trade</a:t>
            </a:r>
            <a:r>
              <a:rPr lang="el-GR" sz="2800" dirty="0"/>
              <a:t> έχει κάνει πολύ λίγα για να βοηθήσει...</a:t>
            </a:r>
          </a:p>
          <a:p>
            <a:endParaRPr lang="el-GR" sz="2800" dirty="0"/>
          </a:p>
        </p:txBody>
      </p:sp>
      <p:pic>
        <p:nvPicPr>
          <p:cNvPr id="16386" name="Picture 2" descr="https://pbs.twimg.com/profile_images/469041275719516160/8pgL_2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0" y="5572140"/>
            <a:ext cx="1285860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Fair Trade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Το </a:t>
            </a:r>
            <a:r>
              <a:rPr lang="el-GR" dirty="0" err="1"/>
              <a:t>Fair</a:t>
            </a:r>
            <a:r>
              <a:rPr lang="el-GR" dirty="0"/>
              <a:t> </a:t>
            </a:r>
            <a:r>
              <a:rPr lang="el-GR" dirty="0" err="1"/>
              <a:t>Trade</a:t>
            </a:r>
            <a:r>
              <a:rPr lang="el-GR" dirty="0"/>
              <a:t> δεν είναι </a:t>
            </a:r>
            <a:r>
              <a:rPr lang="el-GR" dirty="0" smtClean="0"/>
              <a:t>φιλανθρωπία</a:t>
            </a:r>
            <a:r>
              <a:rPr lang="en-US" dirty="0" smtClean="0"/>
              <a:t> . </a:t>
            </a:r>
            <a:r>
              <a:rPr lang="el-GR" dirty="0"/>
              <a:t>Στοχεύει στη μείωση της φτώχειας και τη βιώσιμη ανάπτυξη στις αναπτυσσόμενες </a:t>
            </a:r>
            <a:r>
              <a:rPr lang="el-GR" dirty="0" smtClean="0"/>
              <a:t>χώρες</a:t>
            </a:r>
            <a:r>
              <a:rPr lang="en-US" dirty="0" smtClean="0"/>
              <a:t> . </a:t>
            </a:r>
            <a:r>
              <a:rPr lang="el-GR" dirty="0"/>
              <a:t>Αντί να προσφέρονται απλά χρήματα σε εκείνους που τα έχουν ανάγκη, τους δίνεται η δυνατότητα να αναπτύξουν την παραγωγικότητά </a:t>
            </a:r>
            <a:r>
              <a:rPr lang="en-US" dirty="0" smtClean="0"/>
              <a:t>. </a:t>
            </a:r>
            <a:r>
              <a:rPr lang="el-GR" dirty="0" smtClean="0"/>
              <a:t>Αξίζει να σημειωθεί ότι  </a:t>
            </a:r>
            <a:r>
              <a:rPr lang="el-GR" dirty="0"/>
              <a:t>επωφελούνται</a:t>
            </a:r>
            <a:r>
              <a:rPr lang="el-GR" dirty="0" smtClean="0"/>
              <a:t>  πάνω </a:t>
            </a:r>
            <a:r>
              <a:rPr lang="el-GR" dirty="0"/>
              <a:t>από 7 εκατομμύρια άνθρωποι </a:t>
            </a:r>
            <a:r>
              <a:rPr lang="el-GR" dirty="0" smtClean="0"/>
              <a:t> </a:t>
            </a:r>
            <a:r>
              <a:rPr lang="el-GR" dirty="0"/>
              <a:t>από το </a:t>
            </a:r>
            <a:r>
              <a:rPr lang="el-GR" dirty="0" err="1"/>
              <a:t>Fair</a:t>
            </a:r>
            <a:r>
              <a:rPr lang="el-GR" dirty="0"/>
              <a:t> </a:t>
            </a:r>
            <a:r>
              <a:rPr lang="el-GR" dirty="0" err="1"/>
              <a:t>Trade</a:t>
            </a:r>
            <a:r>
              <a:rPr lang="el-GR" dirty="0"/>
              <a:t> σε όλο τον </a:t>
            </a:r>
            <a:r>
              <a:rPr lang="el-GR" dirty="0" smtClean="0"/>
              <a:t>κόσμο και  υπάρχουν </a:t>
            </a:r>
            <a:r>
              <a:rPr lang="el-GR" dirty="0"/>
              <a:t>περίπου 70.000 σημεία πώλησης </a:t>
            </a:r>
            <a:r>
              <a:rPr lang="el-GR" dirty="0" err="1"/>
              <a:t>Fair</a:t>
            </a:r>
            <a:r>
              <a:rPr lang="el-GR" dirty="0"/>
              <a:t> </a:t>
            </a:r>
            <a:r>
              <a:rPr lang="el-GR" dirty="0" err="1"/>
              <a:t>Trade</a:t>
            </a:r>
            <a:r>
              <a:rPr lang="el-GR" dirty="0"/>
              <a:t> προϊόντων σε όλη την Ευρώπη. </a:t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  <p:pic>
        <p:nvPicPr>
          <p:cNvPr id="4" name="Picture 2" descr="https://pbs.twimg.com/profile_images/469041275719516160/8pgL_2j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0" y="5572140"/>
            <a:ext cx="1285860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772400" cy="14700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743200" y="5214950"/>
            <a:ext cx="6400800" cy="1643050"/>
          </a:xfrm>
        </p:spPr>
        <p:txBody>
          <a:bodyPr>
            <a:normAutofit lnSpcReduction="10000"/>
          </a:bodyPr>
          <a:lstStyle/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Ανδρέας </a:t>
            </a:r>
            <a:r>
              <a:rPr lang="el-GR" dirty="0" err="1" smtClean="0">
                <a:solidFill>
                  <a:schemeClr val="tx1"/>
                </a:solidFill>
              </a:rPr>
              <a:t>Κοθρής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Βασίλης Κηπουρός</a:t>
            </a:r>
          </a:p>
        </p:txBody>
      </p:sp>
      <p:pic>
        <p:nvPicPr>
          <p:cNvPr id="18434" name="Picture 2" descr="http://www.travelstyle.gr/portal/photos/articles/thumbs_large/9957_sokola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786610" cy="3976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Ιστορία  Της Σοκολάτας</vt:lpstr>
      <vt:lpstr>PowerPoint Presentation</vt:lpstr>
      <vt:lpstr>Η σοκολάτα δεν ήταν ποτέ ίδια πριν φτάσει στην Ελβετία </vt:lpstr>
      <vt:lpstr>Οι πιο φημισμένες Ευρωπαϊκές χώρες για την σοκολάτα τους</vt:lpstr>
      <vt:lpstr>Η δουλεία της σοκολάτας Fair Trade  </vt:lpstr>
      <vt:lpstr>Fair Trade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Hantol</dc:creator>
  <cp:lastModifiedBy>Christine</cp:lastModifiedBy>
  <cp:revision>20</cp:revision>
  <dcterms:created xsi:type="dcterms:W3CDTF">2016-03-27T15:30:29Z</dcterms:created>
  <dcterms:modified xsi:type="dcterms:W3CDTF">2016-03-31T07:35:43Z</dcterms:modified>
</cp:coreProperties>
</file>