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7" r:id="rId4"/>
    <p:sldId id="258" r:id="rId5"/>
    <p:sldId id="261" r:id="rId6"/>
    <p:sldId id="262" r:id="rId7"/>
    <p:sldId id="263" r:id="rId8"/>
    <p:sldId id="265" r:id="rId9"/>
    <p:sldId id="264" r:id="rId10"/>
    <p:sldId id="270" r:id="rId11"/>
    <p:sldId id="271" r:id="rId12"/>
    <p:sldId id="272" r:id="rId13"/>
    <p:sldId id="266" r:id="rId14"/>
    <p:sldId id="273" r:id="rId15"/>
    <p:sldId id="267" r:id="rId16"/>
    <p:sldId id="274"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6" d="100"/>
          <a:sy n="86"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         ΠΟΛΕΜΟΣ ΣΤΗ ΣΥΡΙΑ</a:t>
            </a:r>
            <a:endParaRPr lang="el-GR" dirty="0"/>
          </a:p>
        </p:txBody>
      </p:sp>
      <p:sp>
        <p:nvSpPr>
          <p:cNvPr id="3" name="Subtitle 2"/>
          <p:cNvSpPr>
            <a:spLocks noGrp="1"/>
          </p:cNvSpPr>
          <p:nvPr>
            <p:ph type="subTitle" idx="1"/>
          </p:nvPr>
        </p:nvSpPr>
        <p:spPr>
          <a:xfrm>
            <a:off x="1807670" y="3509963"/>
            <a:ext cx="8791575" cy="1655762"/>
          </a:xfrm>
        </p:spPr>
        <p:txBody>
          <a:bodyPr>
            <a:normAutofit/>
          </a:bodyPr>
          <a:lstStyle/>
          <a:p>
            <a:r>
              <a:rPr lang="el-GR" sz="3600" dirty="0" smtClean="0"/>
              <a:t>                           ΑΙΤΙΑ</a:t>
            </a:r>
            <a:endParaRPr lang="el-GR" sz="3600" dirty="0"/>
          </a:p>
        </p:txBody>
      </p:sp>
    </p:spTree>
    <p:extLst>
      <p:ext uri="{BB962C8B-B14F-4D97-AF65-F5344CB8AC3E}">
        <p14:creationId xmlns:p14="http://schemas.microsoft.com/office/powerpoint/2010/main" val="2056130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4625" y="1749859"/>
            <a:ext cx="6096000" cy="4737515"/>
          </a:xfrm>
          <a:prstGeom prst="rect">
            <a:avLst/>
          </a:prstGeom>
        </p:spPr>
        <p:txBody>
          <a:bodyPr>
            <a:spAutoFit/>
          </a:bodyPr>
          <a:lstStyle/>
          <a:p>
            <a:pPr algn="just">
              <a:lnSpc>
                <a:spcPct val="115000"/>
              </a:lnSpc>
              <a:spcAft>
                <a:spcPts val="1000"/>
              </a:spcAft>
            </a:pPr>
            <a:r>
              <a:rPr lang="el-GR" sz="2400" dirty="0">
                <a:latin typeface="Times New Roman" panose="02020603050405020304" pitchFamily="18" charset="0"/>
                <a:ea typeface="Times New Roman" panose="02020603050405020304" pitchFamily="18" charset="0"/>
                <a:cs typeface="Times New Roman" panose="02020603050405020304" pitchFamily="18" charset="0"/>
              </a:rPr>
              <a:t>Το θρησκευτικό μίσος μεταξύ των διαφόρων φυλών που απαρτίζουν τον συριακό πληθυσμό και κυρίως μεταξύ των Σουνιτών και οι </a:t>
            </a:r>
            <a:r>
              <a:rPr lang="el-GR" sz="2400" dirty="0" err="1">
                <a:latin typeface="Times New Roman" panose="02020603050405020304" pitchFamily="18" charset="0"/>
                <a:ea typeface="Times New Roman" panose="02020603050405020304" pitchFamily="18" charset="0"/>
                <a:cs typeface="Times New Roman" panose="02020603050405020304" pitchFamily="18" charset="0"/>
              </a:rPr>
              <a:t>Σιιτών</a:t>
            </a:r>
            <a:r>
              <a:rPr lang="el-GR" sz="2400" dirty="0">
                <a:latin typeface="Times New Roman" panose="02020603050405020304" pitchFamily="18" charset="0"/>
                <a:ea typeface="Times New Roman" panose="02020603050405020304" pitchFamily="18" charset="0"/>
                <a:cs typeface="Times New Roman" panose="02020603050405020304" pitchFamily="18" charset="0"/>
              </a:rPr>
              <a:t>, των δύο δηλαδή κύριων μουσουλμανικών ιδεολογιών… Οι ισλαμιστές Σουνίτες μάχονται το καθεστώς </a:t>
            </a:r>
            <a:r>
              <a:rPr lang="el-GR" sz="2400" dirty="0" err="1">
                <a:latin typeface="Times New Roman" panose="02020603050405020304" pitchFamily="18" charset="0"/>
                <a:ea typeface="Times New Roman" panose="02020603050405020304" pitchFamily="18" charset="0"/>
                <a:cs typeface="Times New Roman" panose="02020603050405020304" pitchFamily="18" charset="0"/>
              </a:rPr>
              <a:t>Άσαντ</a:t>
            </a:r>
            <a:r>
              <a:rPr lang="el-GR" sz="2400" dirty="0">
                <a:latin typeface="Times New Roman" panose="02020603050405020304" pitchFamily="18" charset="0"/>
                <a:ea typeface="Times New Roman" panose="02020603050405020304" pitchFamily="18" charset="0"/>
                <a:cs typeface="Times New Roman" panose="02020603050405020304" pitchFamily="18" charset="0"/>
              </a:rPr>
              <a:t>, όχι βέβαια για να «απελευθερώσουν» όπως ισχυρίζονται τον λαό της Συρίας από τον «τύραννο», αλλά για να επιβάλουν τον δικό τους ισλαμικό νόμο με στόχο να κατασκευάσουν ένα κράτος που θα έχει την καθολική επιβολή της «</a:t>
            </a:r>
            <a:r>
              <a:rPr lang="el-GR" sz="2400" dirty="0" err="1">
                <a:latin typeface="Times New Roman" panose="02020603050405020304" pitchFamily="18" charset="0"/>
                <a:ea typeface="Times New Roman" panose="02020603050405020304" pitchFamily="18" charset="0"/>
                <a:cs typeface="Times New Roman" panose="02020603050405020304" pitchFamily="18" charset="0"/>
              </a:rPr>
              <a:t>σαρίας</a:t>
            </a:r>
            <a:r>
              <a:rPr lang="el-GR"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6879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3539430"/>
          </a:xfrm>
          <a:prstGeom prst="rect">
            <a:avLst/>
          </a:prstGeom>
        </p:spPr>
        <p:txBody>
          <a:bodyPr>
            <a:spAutoFit/>
          </a:bodyPr>
          <a:lstStyle/>
          <a:p>
            <a:r>
              <a:rPr lang="el-GR" sz="2800" dirty="0">
                <a:latin typeface="Times New Roman" panose="02020603050405020304" pitchFamily="18" charset="0"/>
                <a:ea typeface="Times New Roman" panose="02020603050405020304" pitchFamily="18" charset="0"/>
              </a:rPr>
              <a:t>Σ</a:t>
            </a:r>
            <a:r>
              <a:rPr lang="el-GR" sz="2800" dirty="0" smtClean="0">
                <a:latin typeface="Times New Roman" panose="02020603050405020304" pitchFamily="18" charset="0"/>
                <a:ea typeface="Times New Roman" panose="02020603050405020304" pitchFamily="18" charset="0"/>
              </a:rPr>
              <a:t>τη </a:t>
            </a:r>
            <a:r>
              <a:rPr lang="el-GR" sz="2800" dirty="0">
                <a:latin typeface="Times New Roman" panose="02020603050405020304" pitchFamily="18" charset="0"/>
                <a:ea typeface="Times New Roman" panose="02020603050405020304" pitchFamily="18" charset="0"/>
              </a:rPr>
              <a:t>Συρία ξέσπασε και δεύτερος εμφύλιος, αυτός μεταξύ ομάδων που ανήκουν ευρύτερα στους αντικαθεστωτικούς, υπό την έννοια ότι τους ενώνει η κοινή επιθυμία ανατροπής του καθεστώτος του </a:t>
            </a:r>
            <a:r>
              <a:rPr lang="el-GR" sz="2800" dirty="0" err="1">
                <a:latin typeface="Times New Roman" panose="02020603050405020304" pitchFamily="18" charset="0"/>
                <a:ea typeface="Times New Roman" panose="02020603050405020304" pitchFamily="18" charset="0"/>
              </a:rPr>
              <a:t>Μπασάρ</a:t>
            </a:r>
            <a:r>
              <a:rPr lang="el-GR" sz="2800" dirty="0">
                <a:latin typeface="Times New Roman" panose="02020603050405020304" pitchFamily="18" charset="0"/>
                <a:ea typeface="Times New Roman" panose="02020603050405020304" pitchFamily="18" charset="0"/>
              </a:rPr>
              <a:t> Αλ </a:t>
            </a:r>
            <a:r>
              <a:rPr lang="el-GR" sz="2800" dirty="0" err="1">
                <a:latin typeface="Times New Roman" panose="02020603050405020304" pitchFamily="18" charset="0"/>
                <a:ea typeface="Times New Roman" panose="02020603050405020304" pitchFamily="18" charset="0"/>
              </a:rPr>
              <a:t>Άσαντ</a:t>
            </a:r>
            <a:r>
              <a:rPr lang="el-GR" sz="2800" dirty="0">
                <a:latin typeface="Times New Roman" panose="02020603050405020304" pitchFamily="18" charset="0"/>
                <a:ea typeface="Times New Roman" panose="02020603050405020304" pitchFamily="18" charset="0"/>
              </a:rPr>
              <a:t>, με διαφορετικά βέβαια κίνητρα η κάθε πλευρά. </a:t>
            </a:r>
            <a:endParaRPr lang="el-GR" sz="2800" dirty="0"/>
          </a:p>
        </p:txBody>
      </p:sp>
    </p:spTree>
    <p:extLst>
      <p:ext uri="{BB962C8B-B14F-4D97-AF65-F5344CB8AC3E}">
        <p14:creationId xmlns:p14="http://schemas.microsoft.com/office/powerpoint/2010/main" val="19573109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9113" y="404848"/>
            <a:ext cx="6096000" cy="6148863"/>
          </a:xfrm>
          <a:prstGeom prst="rect">
            <a:avLst/>
          </a:prstGeom>
        </p:spPr>
        <p:txBody>
          <a:bodyPr>
            <a:spAutoFit/>
          </a:bodyPr>
          <a:lstStyle/>
          <a:p>
            <a:pPr marL="285750" indent="-285750" algn="just">
              <a:lnSpc>
                <a:spcPct val="115000"/>
              </a:lnSpc>
              <a:spcAft>
                <a:spcPts val="1000"/>
              </a:spcAft>
              <a:buFont typeface="Arial" panose="020B0604020202020204" pitchFamily="34" charset="0"/>
              <a:buChar char="•"/>
            </a:pPr>
            <a:r>
              <a:rPr lang="el-GR" dirty="0">
                <a:latin typeface="Times New Roman" panose="02020603050405020304" pitchFamily="18" charset="0"/>
                <a:ea typeface="Times New Roman" panose="02020603050405020304" pitchFamily="18" charset="0"/>
                <a:cs typeface="Times New Roman" panose="02020603050405020304" pitchFamily="18" charset="0"/>
              </a:rPr>
              <a:t>Το καθεστώς </a:t>
            </a:r>
            <a:r>
              <a:rPr lang="el-GR" dirty="0" err="1">
                <a:latin typeface="Times New Roman" panose="02020603050405020304" pitchFamily="18" charset="0"/>
                <a:ea typeface="Times New Roman" panose="02020603050405020304" pitchFamily="18" charset="0"/>
                <a:cs typeface="Times New Roman" panose="02020603050405020304" pitchFamily="18" charset="0"/>
              </a:rPr>
              <a:t>Άσαντ</a:t>
            </a:r>
            <a:r>
              <a:rPr lang="el-GR" dirty="0">
                <a:latin typeface="Times New Roman" panose="02020603050405020304" pitchFamily="18" charset="0"/>
                <a:ea typeface="Times New Roman" panose="02020603050405020304" pitchFamily="18" charset="0"/>
                <a:cs typeface="Times New Roman" panose="02020603050405020304" pitchFamily="18" charset="0"/>
              </a:rPr>
              <a:t> υποστηρίζεται από τον στρατό και τις μυστικές υπηρεσίες, τους χριστιανούς</a:t>
            </a:r>
            <a:r>
              <a:rPr lang="el-GR" dirty="0">
                <a:latin typeface="SimSun" panose="02010600030101010101" pitchFamily="2" charset="-122"/>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SimSun" panose="02010600030101010101" pitchFamily="2" charset="-122"/>
                <a:cs typeface="Times New Roman" panose="02020603050405020304" pitchFamily="18" charset="0"/>
              </a:rPr>
              <a:t>που τρέμουν στην ιδέα εγκαθίδρυσης ισλαμικού κράτους σε ενδεχόμενη πτώση του Σύρου </a:t>
            </a:r>
            <a:r>
              <a:rPr lang="el-GR" dirty="0" smtClean="0">
                <a:latin typeface="Times New Roman" panose="02020603050405020304" pitchFamily="18" charset="0"/>
                <a:ea typeface="SimSun" panose="02010600030101010101" pitchFamily="2" charset="-122"/>
                <a:cs typeface="Times New Roman" panose="02020603050405020304" pitchFamily="18" charset="0"/>
              </a:rPr>
              <a:t>ηγέτη</a:t>
            </a:r>
            <a:r>
              <a:rPr lang="en-US" dirty="0" smtClean="0">
                <a:latin typeface="Times New Roman" panose="02020603050405020304" pitchFamily="18" charset="0"/>
                <a:ea typeface="SimSun" panose="02010600030101010101" pitchFamily="2" charset="-122"/>
                <a:cs typeface="Times New Roman" panose="02020603050405020304" pitchFamily="18" charset="0"/>
              </a:rPr>
              <a:t>,</a:t>
            </a: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l-GR" dirty="0" smtClean="0">
                <a:latin typeface="Times New Roman" panose="02020603050405020304" pitchFamily="18" charset="0"/>
                <a:ea typeface="SimSun" panose="02010600030101010101" pitchFamily="2" charset="-122"/>
                <a:cs typeface="Times New Roman" panose="02020603050405020304" pitchFamily="18" charset="0"/>
              </a:rPr>
              <a:t>τους </a:t>
            </a:r>
            <a:r>
              <a:rPr lang="el-GR" dirty="0" err="1">
                <a:latin typeface="Times New Roman" panose="02020603050405020304" pitchFamily="18" charset="0"/>
                <a:ea typeface="SimSun" panose="02010600030101010101" pitchFamily="2" charset="-122"/>
                <a:cs typeface="Times New Roman" panose="02020603050405020304" pitchFamily="18" charset="0"/>
              </a:rPr>
              <a:t>Μπααθιστές</a:t>
            </a:r>
            <a:r>
              <a:rPr lang="el-GR" dirty="0">
                <a:latin typeface="Times New Roman" panose="02020603050405020304" pitchFamily="18" charset="0"/>
                <a:ea typeface="SimSun" panose="02010600030101010101" pitchFamily="2" charset="-122"/>
                <a:cs typeface="Times New Roman" panose="02020603050405020304" pitchFamily="18" charset="0"/>
              </a:rPr>
              <a:t> που είναι ο τοπικός κλάδος του κόμματος του </a:t>
            </a:r>
            <a:r>
              <a:rPr lang="el-GR" dirty="0" err="1">
                <a:latin typeface="Times New Roman" panose="02020603050405020304" pitchFamily="18" charset="0"/>
                <a:ea typeface="SimSun" panose="02010600030101010101" pitchFamily="2" charset="-122"/>
                <a:cs typeface="Times New Roman" panose="02020603050405020304" pitchFamily="18" charset="0"/>
              </a:rPr>
              <a:t>Σαντάμ</a:t>
            </a:r>
            <a:r>
              <a:rPr lang="el-GR" dirty="0">
                <a:latin typeface="Times New Roman" panose="02020603050405020304" pitchFamily="18" charset="0"/>
                <a:ea typeface="SimSun" panose="02010600030101010101" pitchFamily="2" charset="-122"/>
                <a:cs typeface="Times New Roman" panose="02020603050405020304" pitchFamily="18" charset="0"/>
              </a:rPr>
              <a:t> Χουσεΐν στο Ιράκ, </a:t>
            </a:r>
            <a:endParaRPr lang="en-US" dirty="0" smtClean="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l-GR" dirty="0" smtClean="0">
                <a:latin typeface="Times New Roman" panose="02020603050405020304" pitchFamily="18" charset="0"/>
                <a:ea typeface="SimSun" panose="02010600030101010101" pitchFamily="2" charset="-122"/>
                <a:cs typeface="Times New Roman" panose="02020603050405020304" pitchFamily="18" charset="0"/>
              </a:rPr>
              <a:t>τους </a:t>
            </a:r>
            <a:r>
              <a:rPr lang="el-GR" dirty="0" err="1">
                <a:latin typeface="Times New Roman" panose="02020603050405020304" pitchFamily="18" charset="0"/>
                <a:ea typeface="SimSun" panose="02010600030101010101" pitchFamily="2" charset="-122"/>
                <a:cs typeface="Times New Roman" panose="02020603050405020304" pitchFamily="18" charset="0"/>
              </a:rPr>
              <a:t>Αλεβίτες</a:t>
            </a:r>
            <a:r>
              <a:rPr lang="el-GR" dirty="0">
                <a:latin typeface="Times New Roman" panose="02020603050405020304" pitchFamily="18" charset="0"/>
                <a:ea typeface="SimSun" panose="02010600030101010101" pitchFamily="2" charset="-122"/>
                <a:cs typeface="Times New Roman" panose="02020603050405020304" pitchFamily="18" charset="0"/>
              </a:rPr>
              <a:t> που αποτελούν το 12% του πληθυσμού (αλλά το 80% των αξιωματούχων του στρατού και το 90% των στρατηγών) και οι οποίοι διαθέτουν τη φονική εθνοφρουρά «</a:t>
            </a:r>
            <a:r>
              <a:rPr lang="en-US" dirty="0" err="1">
                <a:latin typeface="Times New Roman" panose="02020603050405020304" pitchFamily="18" charset="0"/>
                <a:ea typeface="SimSun" panose="02010600030101010101" pitchFamily="2" charset="-122"/>
                <a:cs typeface="Times New Roman" panose="02020603050405020304" pitchFamily="18" charset="0"/>
              </a:rPr>
              <a:t>shabbiha</a:t>
            </a:r>
            <a:r>
              <a:rPr lang="el-GR" dirty="0">
                <a:latin typeface="Times New Roman" panose="02020603050405020304" pitchFamily="18" charset="0"/>
                <a:ea typeface="SimSun" panose="02010600030101010101" pitchFamily="2" charset="-122"/>
                <a:cs typeface="Times New Roman" panose="02020603050405020304" pitchFamily="18" charset="0"/>
              </a:rPr>
              <a:t>» που ειδικεύεται σε πάσης φύσεως εξολοθρεύσεις και ασφαλώς </a:t>
            </a:r>
            <a:endParaRPr lang="en-US" dirty="0" smtClean="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l-GR" dirty="0" smtClean="0">
                <a:latin typeface="Times New Roman" panose="02020603050405020304" pitchFamily="18" charset="0"/>
                <a:ea typeface="SimSun" panose="02010600030101010101" pitchFamily="2" charset="-122"/>
                <a:cs typeface="Times New Roman" panose="02020603050405020304" pitchFamily="18" charset="0"/>
              </a:rPr>
              <a:t>τους </a:t>
            </a:r>
            <a:r>
              <a:rPr lang="el-GR" dirty="0">
                <a:latin typeface="Times New Roman" panose="02020603050405020304" pitchFamily="18" charset="0"/>
                <a:ea typeface="SimSun" panose="02010600030101010101" pitchFamily="2" charset="-122"/>
                <a:cs typeface="Times New Roman" panose="02020603050405020304" pitchFamily="18" charset="0"/>
              </a:rPr>
              <a:t>εύπορους επιχειρηματίες της Δαμασκού που μάχονται για τα οικονομικά κυρίως συμφέροντά τους, </a:t>
            </a:r>
            <a:endParaRPr lang="en-US" dirty="0" smtClean="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l-GR" dirty="0" smtClean="0">
                <a:latin typeface="Times New Roman" panose="02020603050405020304" pitchFamily="18" charset="0"/>
                <a:ea typeface="SimSun" panose="02010600030101010101" pitchFamily="2" charset="-122"/>
                <a:cs typeface="Times New Roman" panose="02020603050405020304" pitchFamily="18" charset="0"/>
              </a:rPr>
              <a:t>ενώ </a:t>
            </a:r>
            <a:r>
              <a:rPr lang="el-GR" dirty="0">
                <a:latin typeface="Times New Roman" panose="02020603050405020304" pitchFamily="18" charset="0"/>
                <a:ea typeface="SimSun" panose="02010600030101010101" pitchFamily="2" charset="-122"/>
                <a:cs typeface="Times New Roman" panose="02020603050405020304" pitchFamily="18" charset="0"/>
              </a:rPr>
              <a:t>στο πλευρό του </a:t>
            </a:r>
            <a:r>
              <a:rPr lang="el-GR" dirty="0" err="1">
                <a:latin typeface="Times New Roman" panose="02020603050405020304" pitchFamily="18" charset="0"/>
                <a:ea typeface="SimSun" panose="02010600030101010101" pitchFamily="2" charset="-122"/>
                <a:cs typeface="Times New Roman" panose="02020603050405020304" pitchFamily="18" charset="0"/>
              </a:rPr>
              <a:t>Άσαντ</a:t>
            </a:r>
            <a:r>
              <a:rPr lang="el-GR" dirty="0">
                <a:latin typeface="Times New Roman" panose="02020603050405020304" pitchFamily="18" charset="0"/>
                <a:ea typeface="SimSun" panose="02010600030101010101" pitchFamily="2" charset="-122"/>
                <a:cs typeface="Times New Roman" panose="02020603050405020304" pitchFamily="18" charset="0"/>
              </a:rPr>
              <a:t> στέκονται τόσο το Ιράν όσο και η </a:t>
            </a:r>
            <a:r>
              <a:rPr lang="el-GR" dirty="0" err="1">
                <a:latin typeface="Times New Roman" panose="02020603050405020304" pitchFamily="18" charset="0"/>
                <a:ea typeface="SimSun" panose="02010600030101010101" pitchFamily="2" charset="-122"/>
                <a:cs typeface="Times New Roman" panose="02020603050405020304" pitchFamily="18" charset="0"/>
              </a:rPr>
              <a:t>Χεζμπολάχ</a:t>
            </a:r>
            <a:r>
              <a:rPr lang="el-GR" dirty="0">
                <a:latin typeface="Times New Roman" panose="02020603050405020304" pitchFamily="18" charset="0"/>
                <a:ea typeface="SimSun" panose="02010600030101010101" pitchFamily="2" charset="-122"/>
                <a:cs typeface="Times New Roman" panose="02020603050405020304" pitchFamily="18" charset="0"/>
              </a:rPr>
              <a:t> του Λιβάνου</a:t>
            </a:r>
            <a:r>
              <a:rPr lang="el-GR" dirty="0" smtClean="0">
                <a:latin typeface="Times New Roman" panose="02020603050405020304" pitchFamily="18" charset="0"/>
                <a:ea typeface="SimSun" panose="02010600030101010101" pitchFamily="2" charset="-122"/>
                <a:cs typeface="Times New Roman" panose="02020603050405020304" pitchFamily="18" charset="0"/>
              </a:rPr>
              <a:t>.</a:t>
            </a:r>
            <a:endParaRPr lang="en-US" dirty="0" smtClean="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l-GR" dirty="0" smtClean="0">
                <a:latin typeface="Times New Roman" panose="02020603050405020304" pitchFamily="18" charset="0"/>
                <a:ea typeface="SimSun" panose="02010600030101010101" pitchFamily="2" charset="-122"/>
                <a:cs typeface="Times New Roman" panose="02020603050405020304" pitchFamily="18" charset="0"/>
              </a:rPr>
              <a:t> </a:t>
            </a:r>
            <a:r>
              <a:rPr lang="el-GR" dirty="0">
                <a:latin typeface="Times New Roman" panose="02020603050405020304" pitchFamily="18" charset="0"/>
                <a:ea typeface="SimSun" panose="02010600030101010101" pitchFamily="2" charset="-122"/>
                <a:cs typeface="Times New Roman" panose="02020603050405020304" pitchFamily="18" charset="0"/>
              </a:rPr>
              <a:t>Οι χριστιανοί αποτελούν το 10% του πληθυσμού της Συρίας ενώ 10% είναι και οι Κούρδοι, που είναι Σουνίτες.</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16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21" y="1783687"/>
            <a:ext cx="5486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699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0757" y="1759504"/>
            <a:ext cx="6096000" cy="4312784"/>
          </a:xfrm>
          <a:prstGeom prst="rect">
            <a:avLst/>
          </a:prstGeom>
        </p:spPr>
        <p:txBody>
          <a:bodyPr>
            <a:spAutoFit/>
          </a:bodyPr>
          <a:lstStyle/>
          <a:p>
            <a:pPr algn="just">
              <a:lnSpc>
                <a:spcPct val="115000"/>
              </a:lnSpc>
              <a:spcAft>
                <a:spcPts val="1000"/>
              </a:spcAft>
            </a:pPr>
            <a:r>
              <a:rPr lang="el-GR" sz="2400" dirty="0">
                <a:latin typeface="Times New Roman" panose="02020603050405020304" pitchFamily="18" charset="0"/>
                <a:ea typeface="SimSun" panose="02010600030101010101" pitchFamily="2" charset="-122"/>
                <a:cs typeface="Times New Roman" panose="02020603050405020304" pitchFamily="18" charset="0"/>
              </a:rPr>
              <a:t>Στον αντίποδα, οι δυνάμεις που αντιτίθενται στον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Άσαντ</a:t>
            </a:r>
            <a:r>
              <a:rPr lang="el-GR" sz="2400" dirty="0">
                <a:latin typeface="Times New Roman" panose="02020603050405020304" pitchFamily="18" charset="0"/>
                <a:ea typeface="SimSun" panose="02010600030101010101" pitchFamily="2" charset="-122"/>
                <a:cs typeface="Times New Roman" panose="02020603050405020304" pitchFamily="18" charset="0"/>
              </a:rPr>
              <a:t> αποτελούνται από χιλιάδες μαχητές που καταφτάνουν στη χώρα από όλη την περιοχή και υποστηρίζονται από την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ισλαμιστική</a:t>
            </a:r>
            <a:r>
              <a:rPr lang="el-GR" sz="2400" dirty="0">
                <a:latin typeface="Times New Roman" panose="02020603050405020304" pitchFamily="18" charset="0"/>
                <a:ea typeface="SimSun" panose="02010600030101010101" pitchFamily="2" charset="-122"/>
                <a:cs typeface="Times New Roman" panose="02020603050405020304" pitchFamily="18" charset="0"/>
              </a:rPr>
              <a:t> οργάνωση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Jabhat</a:t>
            </a:r>
            <a:r>
              <a:rPr lang="en-US" sz="2400" dirty="0">
                <a:latin typeface="Times New Roman" panose="02020603050405020304" pitchFamily="18" charset="0"/>
                <a:ea typeface="SimSun" panose="02010600030101010101" pitchFamily="2" charset="-122"/>
                <a:cs typeface="Times New Roman" panose="02020603050405020304" pitchFamily="18" charset="0"/>
              </a:rPr>
              <a:t> al</a:t>
            </a:r>
            <a:r>
              <a:rPr lang="el-GR"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latin typeface="Times New Roman" panose="02020603050405020304" pitchFamily="18" charset="0"/>
                <a:ea typeface="SimSun" panose="02010600030101010101" pitchFamily="2" charset="-122"/>
                <a:cs typeface="Times New Roman" panose="02020603050405020304" pitchFamily="18" charset="0"/>
              </a:rPr>
              <a:t>Nusra</a:t>
            </a:r>
            <a:r>
              <a:rPr lang="el-GR" sz="2400" dirty="0">
                <a:latin typeface="Times New Roman" panose="02020603050405020304" pitchFamily="18" charset="0"/>
                <a:ea typeface="SimSun" panose="02010600030101010101" pitchFamily="2" charset="-122"/>
                <a:cs typeface="Times New Roman" panose="02020603050405020304" pitchFamily="18" charset="0"/>
              </a:rPr>
              <a:t>», η οποία είναι παρακλάδι της Αλ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Κάιντα</a:t>
            </a:r>
            <a:r>
              <a:rPr lang="el-GR" sz="2400" dirty="0">
                <a:latin typeface="Times New Roman" panose="02020603050405020304" pitchFamily="18" charset="0"/>
                <a:ea typeface="SimSun" panose="02010600030101010101" pitchFamily="2" charset="-122"/>
                <a:cs typeface="Times New Roman" panose="02020603050405020304" pitchFamily="18" charset="0"/>
              </a:rPr>
              <a:t> στο Ιράκ. Οι περισσότεροι αντάρτες είναι ισλαμιστές της Μουσουλμανικής Αδελφότητας, την οποία «τρέφουν» με χρήματα και όπλα </a:t>
            </a:r>
            <a:r>
              <a:rPr lang="el-GR" sz="2400" dirty="0" err="1">
                <a:latin typeface="Times New Roman" panose="02020603050405020304" pitchFamily="18" charset="0"/>
                <a:ea typeface="SimSun" panose="02010600030101010101" pitchFamily="2" charset="-122"/>
                <a:cs typeface="Times New Roman" panose="02020603050405020304" pitchFamily="18" charset="0"/>
              </a:rPr>
              <a:t>σουνιτικά</a:t>
            </a:r>
            <a:r>
              <a:rPr lang="el-GR" sz="2400" dirty="0">
                <a:latin typeface="Times New Roman" panose="02020603050405020304" pitchFamily="18" charset="0"/>
                <a:ea typeface="SimSun" panose="02010600030101010101" pitchFamily="2" charset="-122"/>
                <a:cs typeface="Times New Roman" panose="02020603050405020304" pitchFamily="18" charset="0"/>
              </a:rPr>
              <a:t> κράτη όπως το Κατάρ και η Σαουδική Αραβία.</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07571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21" y="1883440"/>
            <a:ext cx="54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2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5243" y="467034"/>
            <a:ext cx="6096000" cy="6139951"/>
          </a:xfrm>
          <a:prstGeom prst="rect">
            <a:avLst/>
          </a:prstGeom>
        </p:spPr>
        <p:txBody>
          <a:bodyPr>
            <a:spAutoFit/>
          </a:bodyPr>
          <a:lstStyle/>
          <a:p>
            <a:pPr algn="just">
              <a:lnSpc>
                <a:spcPct val="115000"/>
              </a:lnSpc>
              <a:spcAft>
                <a:spcPts val="1000"/>
              </a:spcAft>
            </a:pPr>
            <a:r>
              <a:rPr lang="el-GR" sz="2400" dirty="0" smtClean="0">
                <a:latin typeface="Times New Roman" panose="02020603050405020304" pitchFamily="18" charset="0"/>
                <a:ea typeface="SimSun" panose="02010600030101010101" pitchFamily="2" charset="-122"/>
                <a:cs typeface="Times New Roman" panose="02020603050405020304" pitchFamily="18" charset="0"/>
              </a:rPr>
              <a:t>Το </a:t>
            </a:r>
            <a:r>
              <a:rPr lang="el-GR" sz="2400" dirty="0">
                <a:latin typeface="Times New Roman" panose="02020603050405020304" pitchFamily="18" charset="0"/>
                <a:ea typeface="SimSun" panose="02010600030101010101" pitchFamily="2" charset="-122"/>
                <a:cs typeface="Times New Roman" panose="02020603050405020304" pitchFamily="18" charset="0"/>
              </a:rPr>
              <a:t>Ισραήλ, το οποίο μοιράζεται τα σύνορα στα υψίπεδα του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Γκολάν</a:t>
            </a:r>
            <a:r>
              <a:rPr lang="el-GR" sz="2400" dirty="0">
                <a:latin typeface="Times New Roman" panose="02020603050405020304" pitchFamily="18" charset="0"/>
                <a:ea typeface="SimSun" panose="02010600030101010101" pitchFamily="2" charset="-122"/>
                <a:cs typeface="Times New Roman" panose="02020603050405020304" pitchFamily="18" charset="0"/>
              </a:rPr>
              <a:t> με τη Συρία και δεν βλέπει με καλό μάτι τις διαθέσεις του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Άσαντ</a:t>
            </a:r>
            <a:r>
              <a:rPr lang="el-GR" sz="2400" dirty="0">
                <a:latin typeface="Times New Roman" panose="02020603050405020304" pitchFamily="18" charset="0"/>
                <a:ea typeface="SimSun" panose="02010600030101010101" pitchFamily="2" charset="-122"/>
                <a:cs typeface="Times New Roman" panose="02020603050405020304" pitchFamily="18" charset="0"/>
              </a:rPr>
              <a:t>. Και ως γνωστόν ό,τι επηρεάζει το Ισραήλ, απασχολεί και την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Ουάσινγκτον</a:t>
            </a:r>
            <a:r>
              <a:rPr lang="el-GR" sz="2400" dirty="0">
                <a:latin typeface="Times New Roman" panose="02020603050405020304" pitchFamily="18" charset="0"/>
                <a:ea typeface="SimSun" panose="02010600030101010101" pitchFamily="2" charset="-122"/>
                <a:cs typeface="Times New Roman" panose="02020603050405020304" pitchFamily="18" charset="0"/>
              </a:rPr>
              <a:t>, η οποία (μαζί με ΝΑΤΟ) βλέπει με καλό μάτι τα συμφέροντα των ανταρτών. </a:t>
            </a:r>
            <a:endParaRPr lang="el-GR" sz="2400" dirty="0" smtClean="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15000"/>
              </a:lnSpc>
              <a:spcAft>
                <a:spcPts val="1000"/>
              </a:spcAft>
            </a:pPr>
            <a:r>
              <a:rPr lang="el-GR" sz="2400" dirty="0" smtClean="0">
                <a:latin typeface="Times New Roman" panose="02020603050405020304" pitchFamily="18" charset="0"/>
                <a:ea typeface="SimSun" panose="02010600030101010101" pitchFamily="2" charset="-122"/>
                <a:cs typeface="Times New Roman" panose="02020603050405020304" pitchFamily="18" charset="0"/>
              </a:rPr>
              <a:t>Την </a:t>
            </a:r>
            <a:r>
              <a:rPr lang="el-GR" sz="2400" dirty="0">
                <a:latin typeface="Times New Roman" panose="02020603050405020304" pitchFamily="18" charset="0"/>
                <a:ea typeface="SimSun" panose="02010600030101010101" pitchFamily="2" charset="-122"/>
                <a:cs typeface="Times New Roman" panose="02020603050405020304" pitchFamily="18" charset="0"/>
              </a:rPr>
              <a:t>ίδια ώρα, Ρωσία και Κίνα στηρίζουν το καθεστώς του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Μπασάρ</a:t>
            </a:r>
            <a:r>
              <a:rPr lang="el-GR" sz="2400" dirty="0">
                <a:latin typeface="Times New Roman" panose="02020603050405020304" pitchFamily="18" charset="0"/>
                <a:ea typeface="SimSun" panose="02010600030101010101" pitchFamily="2" charset="-122"/>
                <a:cs typeface="Times New Roman" panose="02020603050405020304" pitchFamily="18" charset="0"/>
              </a:rPr>
              <a:t> Αλ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Άσαντ</a:t>
            </a:r>
            <a:r>
              <a:rPr lang="el-GR" sz="2400" dirty="0">
                <a:latin typeface="Times New Roman" panose="02020603050405020304" pitchFamily="18" charset="0"/>
                <a:ea typeface="SimSun" panose="02010600030101010101" pitchFamily="2" charset="-122"/>
                <a:cs typeface="Times New Roman" panose="02020603050405020304" pitchFamily="18" charset="0"/>
              </a:rPr>
              <a:t>, κρίνοντας ότι εξαπατήθηκαν από τη Δύση στην περίπτωση της Λιβύης, προ διετίας, όταν αντικαθεστωτικοί ανέτρεψαν τον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Μουαμάρ</a:t>
            </a:r>
            <a:r>
              <a:rPr lang="el-GR" sz="2400" dirty="0">
                <a:latin typeface="Times New Roman" panose="02020603050405020304" pitchFamily="18" charset="0"/>
                <a:ea typeface="SimSun" panose="02010600030101010101" pitchFamily="2" charset="-122"/>
                <a:cs typeface="Times New Roman" panose="02020603050405020304" pitchFamily="18" charset="0"/>
              </a:rPr>
              <a:t> </a:t>
            </a:r>
            <a:r>
              <a:rPr lang="el-GR" sz="2400" dirty="0" err="1">
                <a:latin typeface="Times New Roman" panose="02020603050405020304" pitchFamily="18" charset="0"/>
                <a:ea typeface="SimSun" panose="02010600030101010101" pitchFamily="2" charset="-122"/>
                <a:cs typeface="Times New Roman" panose="02020603050405020304" pitchFamily="18" charset="0"/>
              </a:rPr>
              <a:t>Καντάφι</a:t>
            </a:r>
            <a:r>
              <a:rPr lang="el-GR" sz="2400" dirty="0">
                <a:latin typeface="Times New Roman" panose="02020603050405020304" pitchFamily="18" charset="0"/>
                <a:ea typeface="SimSun" panose="02010600030101010101" pitchFamily="2" charset="-122"/>
                <a:cs typeface="Times New Roman" panose="02020603050405020304" pitchFamily="18" charset="0"/>
              </a:rPr>
              <a:t> και είναι αποφασισμένες να μην επιτρέψουν στα δυτικά συμφέροντα να εισχωρήσουν και στη Συρία.</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491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959" y="2016443"/>
            <a:ext cx="5486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522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eteransnewsnow.com/wp-content/uploads/2012/10/iran-syria-map-cropped-from-foreign-polic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422" y="1969798"/>
            <a:ext cx="38290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57412"/>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a:t>Η κλιματική αλλαγή, που προκάλεσε ξηρασία - ρεκόρ στη Συρία κατά την περίοδο 2006 - 2010, έπαιξε καθοριστικό ρόλο στο να ξεσπάσει ο καταστρεπτικός εμφύλιος πόλεμος το </a:t>
            </a:r>
            <a:r>
              <a:rPr lang="el-GR" dirty="0" smtClean="0"/>
              <a:t>2011</a:t>
            </a:r>
          </a:p>
          <a:p>
            <a:r>
              <a:rPr lang="el-GR" dirty="0"/>
              <a:t>Αυτό είναι το συμπέρασμα μιας νέας αμερικανικής επιστημονικής μελέτης, που συσχετίζει την πολύνεκρη σύγκρουση, με πάνω από 200.000 νεκρούς έως τώρα, με τις περιβαλλοντικές επιπτώσεις της ανθρωπογενούς ανόδου της θερμοκρασίας.</a:t>
            </a:r>
          </a:p>
          <a:p>
            <a:endParaRPr lang="el-GR" dirty="0"/>
          </a:p>
        </p:txBody>
      </p:sp>
    </p:spTree>
    <p:extLst>
      <p:ext uri="{BB962C8B-B14F-4D97-AF65-F5344CB8AC3E}">
        <p14:creationId xmlns:p14="http://schemas.microsoft.com/office/powerpoint/2010/main" val="395572233"/>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a:t>Η περιβαλλοντική πίεση οδήγησε πολλούς αγρότες να συρρεύσουν στις πόλεις, αυξάνοντας την φτώχεια. Σε συνδυασμό με τους κακούς χειρισμούς της κυβέρνησης </a:t>
            </a:r>
            <a:r>
              <a:rPr lang="el-GR" dirty="0" err="1"/>
              <a:t>Άσαντ</a:t>
            </a:r>
            <a:r>
              <a:rPr lang="el-GR" dirty="0"/>
              <a:t> και άλλους παράγοντες (δημογραφικούς, θρησκευτικούς, ιστορικούς κ.α.), ήταν θέμα χρόνου να </a:t>
            </a:r>
            <a:r>
              <a:rPr lang="el-GR" dirty="0" err="1"/>
              <a:t>πυροδοτηθεί</a:t>
            </a:r>
            <a:r>
              <a:rPr lang="el-GR" dirty="0"/>
              <a:t> ο εμφύλιος.</a:t>
            </a:r>
          </a:p>
          <a:p>
            <a:endParaRPr lang="el-GR" dirty="0"/>
          </a:p>
        </p:txBody>
      </p:sp>
    </p:spTree>
    <p:extLst>
      <p:ext uri="{BB962C8B-B14F-4D97-AF65-F5344CB8AC3E}">
        <p14:creationId xmlns:p14="http://schemas.microsoft.com/office/powerpoint/2010/main" val="1534342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86462"/>
            <a:ext cx="6096000" cy="3038589"/>
          </a:xfrm>
          <a:prstGeom prst="rect">
            <a:avLst/>
          </a:prstGeom>
        </p:spPr>
        <p:txBody>
          <a:bodyPr>
            <a:spAutoFit/>
          </a:bodyPr>
          <a:lstStyle/>
          <a:p>
            <a:pPr algn="just">
              <a:lnSpc>
                <a:spcPct val="115000"/>
              </a:lnSpc>
              <a:spcAft>
                <a:spcPts val="1000"/>
              </a:spcAft>
            </a:pPr>
            <a:r>
              <a:rPr lang="el-GR" sz="2400" dirty="0">
                <a:latin typeface="Times New Roman" panose="02020603050405020304" pitchFamily="18" charset="0"/>
                <a:ea typeface="Times New Roman" panose="02020603050405020304" pitchFamily="18" charset="0"/>
                <a:cs typeface="Times New Roman" panose="02020603050405020304" pitchFamily="18" charset="0"/>
              </a:rPr>
              <a:t>Η ξηρασία ήλθε να προστεθεί στην μεγάλη αύξηση του πληθυσμού της Συρίας, από μόλις 4 εκατομμύρια το 1950 σε 22 εκατομμύρια σήμερα. Ένα από τα λάθη της κυβέρνησης </a:t>
            </a:r>
            <a:r>
              <a:rPr lang="el-GR" sz="2400" dirty="0" err="1">
                <a:latin typeface="Times New Roman" panose="02020603050405020304" pitchFamily="18" charset="0"/>
                <a:ea typeface="Times New Roman" panose="02020603050405020304" pitchFamily="18" charset="0"/>
                <a:cs typeface="Times New Roman" panose="02020603050405020304" pitchFamily="18" charset="0"/>
              </a:rPr>
              <a:t>Άσαντ</a:t>
            </a:r>
            <a:r>
              <a:rPr lang="el-GR" sz="2400" dirty="0">
                <a:latin typeface="Times New Roman" panose="02020603050405020304" pitchFamily="18" charset="0"/>
                <a:ea typeface="Times New Roman" panose="02020603050405020304" pitchFamily="18" charset="0"/>
                <a:cs typeface="Times New Roman" panose="02020603050405020304" pitchFamily="18" charset="0"/>
              </a:rPr>
              <a:t> ήταν ότι ευνόησε την υιοθέτηση της βαμβακοκαλλιέργειας, που είναι πολύ απαιτητική σε νερό.</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47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5120" y="818833"/>
            <a:ext cx="6096000" cy="5162247"/>
          </a:xfrm>
          <a:prstGeom prst="rect">
            <a:avLst/>
          </a:prstGeom>
        </p:spPr>
        <p:txBody>
          <a:bodyPr>
            <a:spAutoFit/>
          </a:bodyPr>
          <a:lstStyle/>
          <a:p>
            <a:pPr algn="just">
              <a:lnSpc>
                <a:spcPct val="115000"/>
              </a:lnSpc>
              <a:spcAft>
                <a:spcPts val="1000"/>
              </a:spcAft>
            </a:pPr>
            <a:r>
              <a:rPr lang="el-GR" sz="2400" dirty="0">
                <a:latin typeface="Times New Roman" panose="02020603050405020304" pitchFamily="18" charset="0"/>
                <a:ea typeface="Times New Roman" panose="02020603050405020304" pitchFamily="18" charset="0"/>
                <a:cs typeface="Times New Roman" panose="02020603050405020304" pitchFamily="18" charset="0"/>
              </a:rPr>
              <a:t>Κάποια στιγμή, η αγροτική παραγωγή, που αποτελεί το ένα τέταρτο του ΑΕΠ της Συρίας, «βούλιαξε», εμφανίζοντας μείωση κατά το ένα τρίτο, ιδίως στα βορειοανατολικά, δηλαδή ακριβώς στην περιοχή που σήμερα ελέγχουν οι ακραίοι ισλαμιστές. Οι τιμές των δημητριακών διπλασιάστηκαν, ενώ οι ασθένειες πολλαπλασιάστηκαν στην ύπαιθρο. Περίπου 1,5 εκατομμύρια άνθρωποι κατέφυγαν στις πόλεις ή έγιναν πρόσφυγες σε άλλες χώρες. Εν μέσω μιας κατάστασης που γινόταν ολοένα πιο χαώδης, ξέσπασε η εμφύλια σύγκρουση.</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2673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716" y="2166072"/>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83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4378" y="0"/>
            <a:ext cx="6096000" cy="6984925"/>
          </a:xfrm>
          <a:prstGeom prst="rect">
            <a:avLst/>
          </a:prstGeom>
        </p:spPr>
        <p:txBody>
          <a:bodyPr>
            <a:spAutoFit/>
          </a:bodyPr>
          <a:lstStyle/>
          <a:p>
            <a:pPr algn="just">
              <a:lnSpc>
                <a:spcPct val="107000"/>
              </a:lnSpc>
              <a:spcAft>
                <a:spcPts val="1000"/>
              </a:spcAft>
            </a:pPr>
            <a:r>
              <a:rPr lang="el-GR" sz="2800" dirty="0">
                <a:latin typeface="Times New Roman" panose="02020603050405020304" pitchFamily="18" charset="0"/>
                <a:ea typeface="Times New Roman" panose="02020603050405020304" pitchFamily="18" charset="0"/>
                <a:cs typeface="Times New Roman" panose="02020603050405020304" pitchFamily="18" charset="0"/>
              </a:rPr>
              <a:t>Οι συριακές εξαγωγές προϊόντων και πρώτων υλών ξεπέρασαν το 2010 σε αξία τα δύο δισ. ευρώ. Σήμερα έχουν περιοριστεί μόλις στο ένα τέταρτο. Ένα από τα αίτια αυτής της εξέλιξης είναι και οι κυρώσεις που έχει επιβάλει στη χώρα η ΕΕ, για την καταπάτηση των ανθρωπίνων δικαιωμάτων από το συριακό καθεστώς του προέδρου </a:t>
            </a:r>
            <a:r>
              <a:rPr lang="el-GR" sz="2800" dirty="0" err="1">
                <a:latin typeface="Times New Roman" panose="02020603050405020304" pitchFamily="18" charset="0"/>
                <a:ea typeface="Times New Roman" panose="02020603050405020304" pitchFamily="18" charset="0"/>
                <a:cs typeface="Times New Roman" panose="02020603050405020304" pitchFamily="18" charset="0"/>
              </a:rPr>
              <a:t>Μπασάρ</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cs typeface="Times New Roman" panose="02020603050405020304" pitchFamily="18" charset="0"/>
              </a:rPr>
              <a:t>αλ</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ea typeface="Times New Roman" panose="02020603050405020304" pitchFamily="18" charset="0"/>
                <a:cs typeface="Times New Roman" panose="02020603050405020304" pitchFamily="18" charset="0"/>
              </a:rPr>
              <a:t>Άσαντ</a:t>
            </a:r>
            <a:r>
              <a:rPr lang="el-GR" sz="2800" dirty="0">
                <a:latin typeface="Times New Roman" panose="02020603050405020304" pitchFamily="18" charset="0"/>
                <a:ea typeface="Times New Roman" panose="02020603050405020304" pitchFamily="18" charset="0"/>
                <a:cs typeface="Times New Roman" panose="02020603050405020304" pitchFamily="18" charset="0"/>
              </a:rPr>
              <a:t>. Ενδεικτική της οικονομικής καταστροφής που έχει συντελεστεί είναι η δραστική μείωση της παραγωγής πετρελαίου: από τα 400.000 βαρέλια ημερησίως έχει περιοριστεί σε λιγότερα από τα μισά.</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43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458" y="2016443"/>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782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47</TotalTime>
  <Words>642</Words>
  <Application>Microsoft Office PowerPoint</Application>
  <PresentationFormat>Widescreen</PresentationFormat>
  <Paragraphs>19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Arial</vt:lpstr>
      <vt:lpstr>Calibri</vt:lpstr>
      <vt:lpstr>Times New Roman</vt:lpstr>
      <vt:lpstr>Trebuchet MS</vt:lpstr>
      <vt:lpstr>Tw Cen MT</vt:lpstr>
      <vt:lpstr>Circuit</vt:lpstr>
      <vt:lpstr>         ΠΟΛΕΜΟΣ ΣΤΗ ΣΥΡΙΑ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ΠΟΛΕΜΟΣ ΣΤΗ ΣΥΡΙΑ</dc:title>
  <dc:creator>Christine</dc:creator>
  <cp:lastModifiedBy>Christine</cp:lastModifiedBy>
  <cp:revision>43</cp:revision>
  <dcterms:created xsi:type="dcterms:W3CDTF">2016-03-10T07:23:32Z</dcterms:created>
  <dcterms:modified xsi:type="dcterms:W3CDTF">2016-04-14T16:58:11Z</dcterms:modified>
</cp:coreProperties>
</file>