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1" r:id="rId2"/>
    <p:sldId id="256" r:id="rId3"/>
    <p:sldId id="257" r:id="rId4"/>
    <p:sldId id="258" r:id="rId5"/>
    <p:sldId id="259" r:id="rId6"/>
    <p:sldId id="260" r:id="rId7"/>
    <p:sldId id="261" r:id="rId8"/>
    <p:sldId id="262" r:id="rId9"/>
    <p:sldId id="263" r:id="rId10"/>
    <p:sldId id="265" r:id="rId11"/>
    <p:sldId id="266" r:id="rId12"/>
    <p:sldId id="267" r:id="rId13"/>
    <p:sldId id="268" r:id="rId14"/>
    <p:sldId id="269" r:id="rId15"/>
    <p:sldId id="270" r:id="rId16"/>
    <p:sldId id="273" r:id="rId17"/>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36" autoAdjust="0"/>
    <p:restoredTop sz="94660"/>
  </p:normalViewPr>
  <p:slideViewPr>
    <p:cSldViewPr snapToGrid="0">
      <p:cViewPr varScale="1">
        <p:scale>
          <a:sx n="65" d="100"/>
          <a:sy n="65" d="100"/>
        </p:scale>
        <p:origin x="78" y="53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8BC22B0-EE84-4FDC-A294-91669CFF1A9A}" type="datetimeFigureOut">
              <a:rPr lang="el-GR" smtClean="0"/>
              <a:t>5/4/2016</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1926B075-F513-40DC-97E3-1B54676C2E1A}" type="slidenum">
              <a:rPr lang="el-GR" smtClean="0"/>
              <a:t>‹#›</a:t>
            </a:fld>
            <a:endParaRPr lang="el-GR"/>
          </a:p>
        </p:txBody>
      </p:sp>
    </p:spTree>
    <p:extLst>
      <p:ext uri="{BB962C8B-B14F-4D97-AF65-F5344CB8AC3E}">
        <p14:creationId xmlns:p14="http://schemas.microsoft.com/office/powerpoint/2010/main" val="41911827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8BC22B0-EE84-4FDC-A294-91669CFF1A9A}" type="datetimeFigureOut">
              <a:rPr lang="el-GR" smtClean="0"/>
              <a:t>5/4/2016</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1926B075-F513-40DC-97E3-1B54676C2E1A}" type="slidenum">
              <a:rPr lang="el-GR" smtClean="0"/>
              <a:t>‹#›</a:t>
            </a:fld>
            <a:endParaRPr lang="el-GR"/>
          </a:p>
        </p:txBody>
      </p:sp>
    </p:spTree>
    <p:extLst>
      <p:ext uri="{BB962C8B-B14F-4D97-AF65-F5344CB8AC3E}">
        <p14:creationId xmlns:p14="http://schemas.microsoft.com/office/powerpoint/2010/main" val="32394836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8BC22B0-EE84-4FDC-A294-91669CFF1A9A}" type="datetimeFigureOut">
              <a:rPr lang="el-GR" smtClean="0"/>
              <a:t>5/4/2016</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1926B075-F513-40DC-97E3-1B54676C2E1A}" type="slidenum">
              <a:rPr lang="el-GR" smtClean="0"/>
              <a:t>‹#›</a:t>
            </a:fld>
            <a:endParaRPr lang="el-GR"/>
          </a:p>
        </p:txBody>
      </p:sp>
    </p:spTree>
    <p:extLst>
      <p:ext uri="{BB962C8B-B14F-4D97-AF65-F5344CB8AC3E}">
        <p14:creationId xmlns:p14="http://schemas.microsoft.com/office/powerpoint/2010/main" val="36709139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8BC22B0-EE84-4FDC-A294-91669CFF1A9A}" type="datetimeFigureOut">
              <a:rPr lang="el-GR" smtClean="0"/>
              <a:t>5/4/2016</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1926B075-F513-40DC-97E3-1B54676C2E1A}" type="slidenum">
              <a:rPr lang="el-GR" smtClean="0"/>
              <a:t>‹#›</a:t>
            </a:fld>
            <a:endParaRPr lang="el-GR"/>
          </a:p>
        </p:txBody>
      </p:sp>
    </p:spTree>
    <p:extLst>
      <p:ext uri="{BB962C8B-B14F-4D97-AF65-F5344CB8AC3E}">
        <p14:creationId xmlns:p14="http://schemas.microsoft.com/office/powerpoint/2010/main" val="39535715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8BC22B0-EE84-4FDC-A294-91669CFF1A9A}" type="datetimeFigureOut">
              <a:rPr lang="el-GR" smtClean="0"/>
              <a:t>5/4/2016</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1926B075-F513-40DC-97E3-1B54676C2E1A}" type="slidenum">
              <a:rPr lang="el-GR" smtClean="0"/>
              <a:t>‹#›</a:t>
            </a:fld>
            <a:endParaRPr lang="el-GR"/>
          </a:p>
        </p:txBody>
      </p:sp>
    </p:spTree>
    <p:extLst>
      <p:ext uri="{BB962C8B-B14F-4D97-AF65-F5344CB8AC3E}">
        <p14:creationId xmlns:p14="http://schemas.microsoft.com/office/powerpoint/2010/main" val="1934894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8BC22B0-EE84-4FDC-A294-91669CFF1A9A}" type="datetimeFigureOut">
              <a:rPr lang="el-GR" smtClean="0"/>
              <a:t>5/4/2016</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1926B075-F513-40DC-97E3-1B54676C2E1A}" type="slidenum">
              <a:rPr lang="el-GR" smtClean="0"/>
              <a:t>‹#›</a:t>
            </a:fld>
            <a:endParaRPr lang="el-GR"/>
          </a:p>
        </p:txBody>
      </p:sp>
    </p:spTree>
    <p:extLst>
      <p:ext uri="{BB962C8B-B14F-4D97-AF65-F5344CB8AC3E}">
        <p14:creationId xmlns:p14="http://schemas.microsoft.com/office/powerpoint/2010/main" val="39665108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8BC22B0-EE84-4FDC-A294-91669CFF1A9A}" type="datetimeFigureOut">
              <a:rPr lang="el-GR" smtClean="0"/>
              <a:t>5/4/2016</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1926B075-F513-40DC-97E3-1B54676C2E1A}" type="slidenum">
              <a:rPr lang="el-GR" smtClean="0"/>
              <a:t>‹#›</a:t>
            </a:fld>
            <a:endParaRPr lang="el-GR"/>
          </a:p>
        </p:txBody>
      </p:sp>
    </p:spTree>
    <p:extLst>
      <p:ext uri="{BB962C8B-B14F-4D97-AF65-F5344CB8AC3E}">
        <p14:creationId xmlns:p14="http://schemas.microsoft.com/office/powerpoint/2010/main" val="5073462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8BC22B0-EE84-4FDC-A294-91669CFF1A9A}" type="datetimeFigureOut">
              <a:rPr lang="el-GR" smtClean="0"/>
              <a:t>5/4/2016</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1926B075-F513-40DC-97E3-1B54676C2E1A}" type="slidenum">
              <a:rPr lang="el-GR" smtClean="0"/>
              <a:t>‹#›</a:t>
            </a:fld>
            <a:endParaRPr lang="el-GR"/>
          </a:p>
        </p:txBody>
      </p:sp>
    </p:spTree>
    <p:extLst>
      <p:ext uri="{BB962C8B-B14F-4D97-AF65-F5344CB8AC3E}">
        <p14:creationId xmlns:p14="http://schemas.microsoft.com/office/powerpoint/2010/main" val="39452503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BC22B0-EE84-4FDC-A294-91669CFF1A9A}" type="datetimeFigureOut">
              <a:rPr lang="el-GR" smtClean="0"/>
              <a:t>5/4/2016</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1926B075-F513-40DC-97E3-1B54676C2E1A}" type="slidenum">
              <a:rPr lang="el-GR" smtClean="0"/>
              <a:t>‹#›</a:t>
            </a:fld>
            <a:endParaRPr lang="el-GR"/>
          </a:p>
        </p:txBody>
      </p:sp>
    </p:spTree>
    <p:extLst>
      <p:ext uri="{BB962C8B-B14F-4D97-AF65-F5344CB8AC3E}">
        <p14:creationId xmlns:p14="http://schemas.microsoft.com/office/powerpoint/2010/main" val="41322543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8BC22B0-EE84-4FDC-A294-91669CFF1A9A}" type="datetimeFigureOut">
              <a:rPr lang="el-GR" smtClean="0"/>
              <a:t>5/4/2016</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1926B075-F513-40DC-97E3-1B54676C2E1A}" type="slidenum">
              <a:rPr lang="el-GR" smtClean="0"/>
              <a:t>‹#›</a:t>
            </a:fld>
            <a:endParaRPr lang="el-GR"/>
          </a:p>
        </p:txBody>
      </p:sp>
    </p:spTree>
    <p:extLst>
      <p:ext uri="{BB962C8B-B14F-4D97-AF65-F5344CB8AC3E}">
        <p14:creationId xmlns:p14="http://schemas.microsoft.com/office/powerpoint/2010/main" val="19080224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8BC22B0-EE84-4FDC-A294-91669CFF1A9A}" type="datetimeFigureOut">
              <a:rPr lang="el-GR" smtClean="0"/>
              <a:t>5/4/2016</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1926B075-F513-40DC-97E3-1B54676C2E1A}" type="slidenum">
              <a:rPr lang="el-GR" smtClean="0"/>
              <a:t>‹#›</a:t>
            </a:fld>
            <a:endParaRPr lang="el-GR"/>
          </a:p>
        </p:txBody>
      </p:sp>
    </p:spTree>
    <p:extLst>
      <p:ext uri="{BB962C8B-B14F-4D97-AF65-F5344CB8AC3E}">
        <p14:creationId xmlns:p14="http://schemas.microsoft.com/office/powerpoint/2010/main" val="2492762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BC22B0-EE84-4FDC-A294-91669CFF1A9A}" type="datetimeFigureOut">
              <a:rPr lang="el-GR" smtClean="0"/>
              <a:t>5/4/2016</a:t>
            </a:fld>
            <a:endParaRPr lang="el-G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26B075-F513-40DC-97E3-1B54676C2E1A}" type="slidenum">
              <a:rPr lang="el-GR" smtClean="0"/>
              <a:t>‹#›</a:t>
            </a:fld>
            <a:endParaRPr lang="el-GR"/>
          </a:p>
        </p:txBody>
      </p:sp>
    </p:spTree>
    <p:extLst>
      <p:ext uri="{BB962C8B-B14F-4D97-AF65-F5344CB8AC3E}">
        <p14:creationId xmlns:p14="http://schemas.microsoft.com/office/powerpoint/2010/main" val="904019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hyperlink" Target="http://plus.lefigaro.fr/tag/unesco"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    Το χρονικό του «εμφυλίου» στη Συρία</a:t>
            </a:r>
            <a:endParaRPr lang="el-GR"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60880" y="1690688"/>
            <a:ext cx="7620000" cy="5038725"/>
          </a:xfrm>
          <a:prstGeom prst="rect">
            <a:avLst/>
          </a:prstGeom>
        </p:spPr>
      </p:pic>
    </p:spTree>
    <p:extLst>
      <p:ext uri="{BB962C8B-B14F-4D97-AF65-F5344CB8AC3E}">
        <p14:creationId xmlns:p14="http://schemas.microsoft.com/office/powerpoint/2010/main" val="390255404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2" name="Rectangle 1"/>
          <p:cNvSpPr/>
          <p:nvPr/>
        </p:nvSpPr>
        <p:spPr>
          <a:xfrm>
            <a:off x="3048000" y="2905011"/>
            <a:ext cx="6096000" cy="2698175"/>
          </a:xfrm>
          <a:prstGeom prst="rect">
            <a:avLst/>
          </a:prstGeom>
        </p:spPr>
        <p:txBody>
          <a:bodyPr>
            <a:spAutoFit/>
          </a:bodyPr>
          <a:lstStyle/>
          <a:p>
            <a:pPr algn="ctr">
              <a:lnSpc>
                <a:spcPct val="115000"/>
              </a:lnSpc>
              <a:spcAft>
                <a:spcPts val="1000"/>
              </a:spcAft>
            </a:pPr>
            <a:r>
              <a:rPr lang="el-GR" sz="2800" dirty="0" smtClean="0">
                <a:effectLst/>
                <a:latin typeface="Calibri" panose="020F0502020204030204" pitchFamily="34" charset="0"/>
                <a:ea typeface="Times New Roman" panose="02020603050405020304" pitchFamily="18" charset="0"/>
                <a:cs typeface="Calibri" panose="020F0502020204030204" pitchFamily="34" charset="0"/>
              </a:rPr>
              <a:t>Σεπτέμβριος 2013: </a:t>
            </a:r>
          </a:p>
          <a:p>
            <a:pPr algn="ctr">
              <a:lnSpc>
                <a:spcPct val="115000"/>
              </a:lnSpc>
              <a:spcAft>
                <a:spcPts val="1000"/>
              </a:spcAft>
            </a:pPr>
            <a:r>
              <a:rPr lang="el-GR" sz="2800" dirty="0" smtClean="0">
                <a:effectLst/>
                <a:latin typeface="Calibri" panose="020F0502020204030204" pitchFamily="34" charset="0"/>
                <a:ea typeface="Times New Roman" panose="02020603050405020304" pitchFamily="18" charset="0"/>
                <a:cs typeface="Calibri" panose="020F0502020204030204" pitchFamily="34" charset="0"/>
              </a:rPr>
              <a:t>Οι ΗΠΑ επιτίθενται στις συριακές δυνάμεις και η Ρωσία ζητά να τεθεί η χρήση χημικών όπλων στην Συρία κάτω από διεθνή έλεγχο.</a:t>
            </a:r>
            <a:endParaRPr lang="el-GR" sz="2800"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87097" y="0"/>
            <a:ext cx="4719484" cy="2654710"/>
          </a:xfrm>
          <a:prstGeom prst="rect">
            <a:avLst/>
          </a:prstGeom>
        </p:spPr>
      </p:pic>
    </p:spTree>
    <p:extLst>
      <p:ext uri="{BB962C8B-B14F-4D97-AF65-F5344CB8AC3E}">
        <p14:creationId xmlns:p14="http://schemas.microsoft.com/office/powerpoint/2010/main" val="763843469"/>
      </p:ext>
    </p:extLst>
  </p:cSld>
  <p:clrMapOvr>
    <a:masterClrMapping/>
  </p:clrMapOvr>
  <mc:AlternateContent xmlns:mc="http://schemas.openxmlformats.org/markup-compatibility/2006">
    <mc:Choice xmlns:p14="http://schemas.microsoft.com/office/powerpoint/2010/main" Requires="p14">
      <p:transition spd="slow" p14:dur="1400">
        <p:blinds/>
      </p:transition>
    </mc:Choice>
    <mc:Fallback>
      <p:transition spd="slow">
        <p:blind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68479" y="2477729"/>
            <a:ext cx="7859567" cy="4380271"/>
          </a:xfrm>
          <a:prstGeom prst="rect">
            <a:avLst/>
          </a:prstGeom>
        </p:spPr>
      </p:pic>
      <p:sp>
        <p:nvSpPr>
          <p:cNvPr id="2" name="Rectangle 1"/>
          <p:cNvSpPr/>
          <p:nvPr/>
        </p:nvSpPr>
        <p:spPr>
          <a:xfrm>
            <a:off x="0" y="58994"/>
            <a:ext cx="6096000" cy="3164584"/>
          </a:xfrm>
          <a:prstGeom prst="rect">
            <a:avLst/>
          </a:prstGeom>
        </p:spPr>
        <p:txBody>
          <a:bodyPr>
            <a:spAutoFit/>
          </a:bodyPr>
          <a:lstStyle/>
          <a:p>
            <a:pPr algn="ctr">
              <a:lnSpc>
                <a:spcPct val="115000"/>
              </a:lnSpc>
              <a:spcAft>
                <a:spcPts val="1000"/>
              </a:spcAft>
            </a:pPr>
            <a:r>
              <a:rPr lang="el-GR" sz="2800" dirty="0" smtClean="0">
                <a:effectLst/>
                <a:latin typeface="Calibri" panose="020F0502020204030204" pitchFamily="34" charset="0"/>
                <a:ea typeface="Times New Roman" panose="02020603050405020304" pitchFamily="18" charset="0"/>
                <a:cs typeface="Calibri" panose="020F0502020204030204" pitchFamily="34" charset="0"/>
              </a:rPr>
              <a:t>Φεβρουάριος 2014: </a:t>
            </a:r>
          </a:p>
          <a:p>
            <a:pPr algn="ctr">
              <a:lnSpc>
                <a:spcPct val="115000"/>
              </a:lnSpc>
              <a:spcAft>
                <a:spcPts val="1000"/>
              </a:spcAft>
            </a:pPr>
            <a:r>
              <a:rPr lang="el-GR" sz="2800" dirty="0" smtClean="0">
                <a:effectLst/>
                <a:latin typeface="Calibri" panose="020F0502020204030204" pitchFamily="34" charset="0"/>
                <a:ea typeface="Times New Roman" panose="02020603050405020304" pitchFamily="18" charset="0"/>
                <a:cs typeface="Calibri" panose="020F0502020204030204" pitchFamily="34" charset="0"/>
              </a:rPr>
              <a:t>Συζητήσεις για μια ειρηνική λύση στον πόλεμο δεν οδηγούν πουθενά. Οι νεκροί αγγίζουν τους 140.000 και εκατοντάδες άνθρωποι ξεκινούν το ταξίδι της προσφυγιάς.</a:t>
            </a:r>
            <a:endParaRPr lang="el-GR" sz="2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42345747"/>
      </p:ext>
    </p:extLst>
  </p:cSld>
  <p:clrMapOvr>
    <a:masterClrMapping/>
  </p:clrMapOvr>
  <mc:AlternateContent xmlns:mc="http://schemas.openxmlformats.org/markup-compatibility/2006">
    <mc:Choice xmlns:p14="http://schemas.microsoft.com/office/powerpoint/2010/main" Requires="p14">
      <p:transition spd="slow" p14:dur="1600">
        <p14:prism dir="d" isContent="1" isInverted="1"/>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Rectangle 1"/>
          <p:cNvSpPr/>
          <p:nvPr/>
        </p:nvSpPr>
        <p:spPr>
          <a:xfrm>
            <a:off x="2682240" y="1871976"/>
            <a:ext cx="6096000" cy="3660105"/>
          </a:xfrm>
          <a:prstGeom prst="rect">
            <a:avLst/>
          </a:prstGeom>
        </p:spPr>
        <p:txBody>
          <a:bodyPr>
            <a:spAutoFit/>
          </a:bodyPr>
          <a:lstStyle/>
          <a:p>
            <a:pPr algn="ctr">
              <a:lnSpc>
                <a:spcPct val="115000"/>
              </a:lnSpc>
              <a:spcAft>
                <a:spcPts val="1000"/>
              </a:spcAft>
            </a:pPr>
            <a:r>
              <a:rPr lang="el-GR" sz="2800" dirty="0" smtClean="0">
                <a:effectLst/>
                <a:latin typeface="Calibri" panose="020F0502020204030204" pitchFamily="34" charset="0"/>
                <a:ea typeface="Times New Roman" panose="02020603050405020304" pitchFamily="18" charset="0"/>
                <a:cs typeface="Calibri" panose="020F0502020204030204" pitchFamily="34" charset="0"/>
              </a:rPr>
              <a:t>Αύγουστος 2014: </a:t>
            </a:r>
          </a:p>
          <a:p>
            <a:pPr algn="ctr">
              <a:lnSpc>
                <a:spcPct val="115000"/>
              </a:lnSpc>
              <a:spcAft>
                <a:spcPts val="1000"/>
              </a:spcAft>
            </a:pPr>
            <a:r>
              <a:rPr lang="el-GR" sz="2800" dirty="0" smtClean="0">
                <a:effectLst/>
                <a:latin typeface="Calibri" panose="020F0502020204030204" pitchFamily="34" charset="0"/>
                <a:ea typeface="Times New Roman" panose="02020603050405020304" pitchFamily="18" charset="0"/>
                <a:cs typeface="Calibri" panose="020F0502020204030204" pitchFamily="34" charset="0"/>
              </a:rPr>
              <a:t>Το Ισλαμικό Κράτος δημοσιεύει τον αποκεφαλισμό του </a:t>
            </a:r>
            <a:r>
              <a:rPr lang="el-GR" sz="2800" dirty="0" err="1" smtClean="0">
                <a:effectLst/>
                <a:latin typeface="Calibri" panose="020F0502020204030204" pitchFamily="34" charset="0"/>
                <a:ea typeface="Times New Roman" panose="02020603050405020304" pitchFamily="18" charset="0"/>
                <a:cs typeface="Calibri" panose="020F0502020204030204" pitchFamily="34" charset="0"/>
              </a:rPr>
              <a:t>αμερικανού</a:t>
            </a:r>
            <a:r>
              <a:rPr lang="el-GR" sz="2800" dirty="0" smtClean="0">
                <a:effectLst/>
                <a:latin typeface="Calibri" panose="020F0502020204030204" pitchFamily="34" charset="0"/>
                <a:ea typeface="Times New Roman" panose="02020603050405020304" pitchFamily="18" charset="0"/>
                <a:cs typeface="Calibri" panose="020F0502020204030204" pitchFamily="34" charset="0"/>
              </a:rPr>
              <a:t> δημοσιογράφου </a:t>
            </a:r>
            <a:r>
              <a:rPr lang="el-GR" sz="2800" dirty="0" err="1" smtClean="0">
                <a:effectLst/>
                <a:latin typeface="Calibri" panose="020F0502020204030204" pitchFamily="34" charset="0"/>
                <a:ea typeface="Times New Roman" panose="02020603050405020304" pitchFamily="18" charset="0"/>
                <a:cs typeface="Calibri" panose="020F0502020204030204" pitchFamily="34" charset="0"/>
              </a:rPr>
              <a:t>James</a:t>
            </a:r>
            <a:r>
              <a:rPr lang="el-GR" sz="2800" dirty="0" smtClean="0">
                <a:effectLst/>
                <a:latin typeface="Calibri" panose="020F0502020204030204" pitchFamily="34" charset="0"/>
                <a:ea typeface="Times New Roman" panose="02020603050405020304" pitchFamily="18" charset="0"/>
                <a:cs typeface="Calibri" panose="020F0502020204030204" pitchFamily="34" charset="0"/>
              </a:rPr>
              <a:t> </a:t>
            </a:r>
            <a:r>
              <a:rPr lang="el-GR" sz="2800" dirty="0" err="1" smtClean="0">
                <a:effectLst/>
                <a:latin typeface="Calibri" panose="020F0502020204030204" pitchFamily="34" charset="0"/>
                <a:ea typeface="Times New Roman" panose="02020603050405020304" pitchFamily="18" charset="0"/>
                <a:cs typeface="Calibri" panose="020F0502020204030204" pitchFamily="34" charset="0"/>
              </a:rPr>
              <a:t>Foley</a:t>
            </a:r>
            <a:r>
              <a:rPr lang="el-GR" sz="2800" dirty="0" smtClean="0">
                <a:effectLst/>
                <a:latin typeface="Calibri" panose="020F0502020204030204" pitchFamily="34" charset="0"/>
                <a:ea typeface="Times New Roman" panose="02020603050405020304" pitchFamily="18" charset="0"/>
                <a:cs typeface="Calibri" panose="020F0502020204030204" pitchFamily="34" charset="0"/>
              </a:rPr>
              <a:t>. Είχαν προηγηθεί δεκάδες δολοφονίες ξένων δημοσιογράφων και γιατρών που είχαν καταφτάσει στη Συρία.</a:t>
            </a:r>
            <a:endParaRPr lang="el-GR" sz="2800"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5576"/>
            <a:ext cx="2724150" cy="1676400"/>
          </a:xfrm>
          <a:prstGeom prst="rect">
            <a:avLst/>
          </a:prstGeom>
        </p:spPr>
      </p:pic>
    </p:spTree>
    <p:extLst>
      <p:ext uri="{BB962C8B-B14F-4D97-AF65-F5344CB8AC3E}">
        <p14:creationId xmlns:p14="http://schemas.microsoft.com/office/powerpoint/2010/main" val="20655194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2" name="Rectangle 1"/>
          <p:cNvSpPr/>
          <p:nvPr/>
        </p:nvSpPr>
        <p:spPr>
          <a:xfrm>
            <a:off x="2517058" y="658668"/>
            <a:ext cx="6096000" cy="2173544"/>
          </a:xfrm>
          <a:prstGeom prst="rect">
            <a:avLst/>
          </a:prstGeom>
        </p:spPr>
        <p:txBody>
          <a:bodyPr>
            <a:spAutoFit/>
          </a:bodyPr>
          <a:lstStyle/>
          <a:p>
            <a:pPr algn="ctr">
              <a:lnSpc>
                <a:spcPct val="115000"/>
              </a:lnSpc>
              <a:spcAft>
                <a:spcPts val="1000"/>
              </a:spcAft>
            </a:pPr>
            <a:r>
              <a:rPr lang="el-GR" sz="2800" dirty="0" smtClean="0">
                <a:effectLst/>
                <a:latin typeface="Calibri" panose="020F0502020204030204" pitchFamily="34" charset="0"/>
                <a:ea typeface="Times New Roman" panose="02020603050405020304" pitchFamily="18" charset="0"/>
                <a:cs typeface="Calibri" panose="020F0502020204030204" pitchFamily="34" charset="0"/>
              </a:rPr>
              <a:t>Σεπτέμβριος 2014: </a:t>
            </a:r>
          </a:p>
          <a:p>
            <a:pPr algn="ctr">
              <a:lnSpc>
                <a:spcPct val="115000"/>
              </a:lnSpc>
              <a:spcAft>
                <a:spcPts val="1000"/>
              </a:spcAft>
            </a:pPr>
            <a:r>
              <a:rPr lang="el-GR" sz="2800" dirty="0" smtClean="0">
                <a:effectLst/>
                <a:latin typeface="Calibri" panose="020F0502020204030204" pitchFamily="34" charset="0"/>
                <a:ea typeface="Times New Roman" panose="02020603050405020304" pitchFamily="18" charset="0"/>
                <a:cs typeface="Calibri" panose="020F0502020204030204" pitchFamily="34" charset="0"/>
              </a:rPr>
              <a:t>Οι ΗΠΑ ξεκινούν τις αεροπορικές επιδρομές στη Συρία με στόχο την καταπολέμηση του Ισλαμικού Κράτους.</a:t>
            </a:r>
            <a:endParaRPr lang="el-GR" sz="2800"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3458" y="4158892"/>
            <a:ext cx="2743200" cy="1666875"/>
          </a:xfrm>
          <a:prstGeom prst="rect">
            <a:avLst/>
          </a:prstGeom>
        </p:spPr>
      </p:pic>
    </p:spTree>
    <p:extLst>
      <p:ext uri="{BB962C8B-B14F-4D97-AF65-F5344CB8AC3E}">
        <p14:creationId xmlns:p14="http://schemas.microsoft.com/office/powerpoint/2010/main" val="7438702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2" name="Rectangle 1"/>
          <p:cNvSpPr/>
          <p:nvPr/>
        </p:nvSpPr>
        <p:spPr>
          <a:xfrm>
            <a:off x="3106994" y="763537"/>
            <a:ext cx="6096000" cy="1678023"/>
          </a:xfrm>
          <a:prstGeom prst="rect">
            <a:avLst/>
          </a:prstGeom>
        </p:spPr>
        <p:txBody>
          <a:bodyPr>
            <a:spAutoFit/>
          </a:bodyPr>
          <a:lstStyle/>
          <a:p>
            <a:pPr algn="ctr">
              <a:lnSpc>
                <a:spcPct val="115000"/>
              </a:lnSpc>
              <a:spcAft>
                <a:spcPts val="1000"/>
              </a:spcAft>
            </a:pPr>
            <a:r>
              <a:rPr lang="el-GR" sz="2800" dirty="0" smtClean="0">
                <a:effectLst/>
                <a:latin typeface="Calibri" panose="020F0502020204030204" pitchFamily="34" charset="0"/>
                <a:ea typeface="Times New Roman" panose="02020603050405020304" pitchFamily="18" charset="0"/>
                <a:cs typeface="Calibri" panose="020F0502020204030204" pitchFamily="34" charset="0"/>
              </a:rPr>
              <a:t>Ιανουάριος 2015:</a:t>
            </a:r>
          </a:p>
          <a:p>
            <a:pPr algn="ctr">
              <a:lnSpc>
                <a:spcPct val="115000"/>
              </a:lnSpc>
              <a:spcAft>
                <a:spcPts val="1000"/>
              </a:spcAft>
            </a:pPr>
            <a:r>
              <a:rPr lang="el-GR" sz="2800" dirty="0" smtClean="0">
                <a:effectLst/>
                <a:latin typeface="Calibri" panose="020F0502020204030204" pitchFamily="34" charset="0"/>
                <a:ea typeface="Times New Roman" panose="02020603050405020304" pitchFamily="18" charset="0"/>
                <a:cs typeface="Calibri" panose="020F0502020204030204" pitchFamily="34" charset="0"/>
              </a:rPr>
              <a:t> Οι Κούρδοι αντάρτες απωθούν τους </a:t>
            </a:r>
            <a:r>
              <a:rPr lang="el-GR" sz="2800" dirty="0" err="1" smtClean="0">
                <a:effectLst/>
                <a:latin typeface="Calibri" panose="020F0502020204030204" pitchFamily="34" charset="0"/>
                <a:ea typeface="Times New Roman" panose="02020603050405020304" pitchFamily="18" charset="0"/>
                <a:cs typeface="Calibri" panose="020F0502020204030204" pitchFamily="34" charset="0"/>
              </a:rPr>
              <a:t>τζιχαντιστές</a:t>
            </a:r>
            <a:r>
              <a:rPr lang="el-GR" sz="2800" dirty="0" smtClean="0">
                <a:effectLst/>
                <a:latin typeface="Calibri" panose="020F0502020204030204" pitchFamily="34" charset="0"/>
                <a:ea typeface="Times New Roman" panose="02020603050405020304" pitchFamily="18" charset="0"/>
                <a:cs typeface="Calibri" panose="020F0502020204030204" pitchFamily="34" charset="0"/>
              </a:rPr>
              <a:t> από το </a:t>
            </a:r>
            <a:r>
              <a:rPr lang="el-GR" sz="2800" dirty="0" err="1" smtClean="0">
                <a:effectLst/>
                <a:latin typeface="Calibri" panose="020F0502020204030204" pitchFamily="34" charset="0"/>
                <a:ea typeface="Times New Roman" panose="02020603050405020304" pitchFamily="18" charset="0"/>
                <a:cs typeface="Calibri" panose="020F0502020204030204" pitchFamily="34" charset="0"/>
              </a:rPr>
              <a:t>Κομπάνι</a:t>
            </a:r>
            <a:r>
              <a:rPr lang="el-GR" sz="2800" dirty="0" smtClean="0">
                <a:effectLst/>
                <a:latin typeface="Calibri" panose="020F0502020204030204" pitchFamily="34" charset="0"/>
                <a:ea typeface="Times New Roman" panose="02020603050405020304" pitchFamily="18" charset="0"/>
                <a:cs typeface="Calibri" panose="020F0502020204030204" pitchFamily="34" charset="0"/>
              </a:rPr>
              <a:t>.</a:t>
            </a:r>
            <a:endParaRPr lang="el-GR" sz="2800"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06994" y="2648037"/>
            <a:ext cx="6000750" cy="3810000"/>
          </a:xfrm>
          <a:prstGeom prst="rect">
            <a:avLst/>
          </a:prstGeom>
        </p:spPr>
      </p:pic>
    </p:spTree>
    <p:extLst>
      <p:ext uri="{BB962C8B-B14F-4D97-AF65-F5344CB8AC3E}">
        <p14:creationId xmlns:p14="http://schemas.microsoft.com/office/powerpoint/2010/main" val="485830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Rectangle 1"/>
          <p:cNvSpPr/>
          <p:nvPr/>
        </p:nvSpPr>
        <p:spPr>
          <a:xfrm>
            <a:off x="2817926" y="600977"/>
            <a:ext cx="6096000" cy="1678023"/>
          </a:xfrm>
          <a:prstGeom prst="rect">
            <a:avLst/>
          </a:prstGeom>
        </p:spPr>
        <p:txBody>
          <a:bodyPr>
            <a:spAutoFit/>
          </a:bodyPr>
          <a:lstStyle/>
          <a:p>
            <a:pPr algn="ctr">
              <a:lnSpc>
                <a:spcPct val="115000"/>
              </a:lnSpc>
              <a:spcAft>
                <a:spcPts val="1000"/>
              </a:spcAft>
            </a:pPr>
            <a:r>
              <a:rPr lang="el-GR" sz="2800" dirty="0" smtClean="0">
                <a:effectLst/>
                <a:latin typeface="Calibri" panose="020F0502020204030204" pitchFamily="34" charset="0"/>
                <a:ea typeface="Times New Roman" panose="02020603050405020304" pitchFamily="18" charset="0"/>
                <a:cs typeface="Calibri" panose="020F0502020204030204" pitchFamily="34" charset="0"/>
              </a:rPr>
              <a:t>Μάιος-Αύγουστος 2015: </a:t>
            </a:r>
          </a:p>
          <a:p>
            <a:pPr algn="ctr">
              <a:lnSpc>
                <a:spcPct val="115000"/>
              </a:lnSpc>
              <a:spcAft>
                <a:spcPts val="1000"/>
              </a:spcAft>
            </a:pPr>
            <a:r>
              <a:rPr lang="el-GR" sz="2800" dirty="0" smtClean="0">
                <a:effectLst/>
                <a:latin typeface="Calibri" panose="020F0502020204030204" pitchFamily="34" charset="0"/>
                <a:ea typeface="Times New Roman" panose="02020603050405020304" pitchFamily="18" charset="0"/>
                <a:cs typeface="Calibri" panose="020F0502020204030204" pitchFamily="34" charset="0"/>
              </a:rPr>
              <a:t>Το Ισλαμικό Κράτος καταλαμβάνει την </a:t>
            </a:r>
            <a:r>
              <a:rPr lang="el-GR" sz="2800" dirty="0" err="1" smtClean="0">
                <a:effectLst/>
                <a:latin typeface="Calibri" panose="020F0502020204030204" pitchFamily="34" charset="0"/>
                <a:ea typeface="Times New Roman" panose="02020603050405020304" pitchFamily="18" charset="0"/>
                <a:cs typeface="Calibri" panose="020F0502020204030204" pitchFamily="34" charset="0"/>
              </a:rPr>
              <a:t>Παλμύρα</a:t>
            </a:r>
            <a:r>
              <a:rPr lang="el-GR" sz="2800" dirty="0" smtClean="0">
                <a:effectLst/>
                <a:latin typeface="Calibri" panose="020F0502020204030204" pitchFamily="34" charset="0"/>
                <a:ea typeface="Times New Roman" panose="02020603050405020304" pitchFamily="18" charset="0"/>
                <a:cs typeface="Calibri" panose="020F0502020204030204" pitchFamily="34" charset="0"/>
              </a:rPr>
              <a:t> και καταστρέφει αρχαιότητες.</a:t>
            </a:r>
            <a:endParaRPr lang="el-GR" sz="2800"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7926" y="3181350"/>
            <a:ext cx="5905500" cy="3676650"/>
          </a:xfrm>
          <a:prstGeom prst="rect">
            <a:avLst/>
          </a:prstGeom>
        </p:spPr>
      </p:pic>
    </p:spTree>
    <p:extLst>
      <p:ext uri="{BB962C8B-B14F-4D97-AF65-F5344CB8AC3E}">
        <p14:creationId xmlns:p14="http://schemas.microsoft.com/office/powerpoint/2010/main" val="271441247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Rectangle 1"/>
          <p:cNvSpPr/>
          <p:nvPr/>
        </p:nvSpPr>
        <p:spPr>
          <a:xfrm>
            <a:off x="1307690" y="1489634"/>
            <a:ext cx="6096000" cy="1200329"/>
          </a:xfrm>
          <a:prstGeom prst="rect">
            <a:avLst/>
          </a:prstGeom>
        </p:spPr>
        <p:txBody>
          <a:bodyPr>
            <a:spAutoFit/>
          </a:bodyPr>
          <a:lstStyle/>
          <a:p>
            <a:r>
              <a:rPr lang="el-GR" dirty="0">
                <a:solidFill>
                  <a:srgbClr val="2C2C2C"/>
                </a:solidFill>
                <a:latin typeface="Helvetica Neue"/>
              </a:rPr>
              <a:t>Ένας ομαδικός τάφος που περιέχει τις σορούς 42 αμάχων και στρατιωτικών που εκτελέσθηκαν από την </a:t>
            </a:r>
            <a:r>
              <a:rPr lang="el-GR" dirty="0" err="1">
                <a:solidFill>
                  <a:srgbClr val="2C2C2C"/>
                </a:solidFill>
                <a:latin typeface="Helvetica Neue"/>
              </a:rPr>
              <a:t>τζιχαντιστική</a:t>
            </a:r>
            <a:r>
              <a:rPr lang="el-GR" dirty="0">
                <a:solidFill>
                  <a:srgbClr val="2C2C2C"/>
                </a:solidFill>
                <a:latin typeface="Helvetica Neue"/>
              </a:rPr>
              <a:t> οργάνωση Ισλαμικό Κράτος ανακαλύφθηκε στην </a:t>
            </a:r>
            <a:r>
              <a:rPr lang="el-GR" dirty="0" err="1">
                <a:solidFill>
                  <a:srgbClr val="2C2C2C"/>
                </a:solidFill>
                <a:latin typeface="Helvetica Neue"/>
              </a:rPr>
              <a:t>Παλμύρα</a:t>
            </a:r>
            <a:r>
              <a:rPr lang="el-GR" dirty="0">
                <a:solidFill>
                  <a:srgbClr val="2C2C2C"/>
                </a:solidFill>
                <a:latin typeface="Helvetica Neue"/>
              </a:rPr>
              <a:t> της Συρίας που ανακατελήφθη από τον </a:t>
            </a:r>
            <a:r>
              <a:rPr lang="el-GR" dirty="0" smtClean="0">
                <a:solidFill>
                  <a:srgbClr val="2C2C2C"/>
                </a:solidFill>
                <a:latin typeface="Helvetica Neue"/>
              </a:rPr>
              <a:t>στρατό</a:t>
            </a:r>
            <a:r>
              <a:rPr lang="en-US" dirty="0">
                <a:solidFill>
                  <a:srgbClr val="2C2C2C"/>
                </a:solidFill>
                <a:latin typeface="Helvetica Neue"/>
              </a:rPr>
              <a:t>.</a:t>
            </a:r>
            <a:endParaRPr lang="el-GR" dirty="0"/>
          </a:p>
        </p:txBody>
      </p:sp>
      <p:sp>
        <p:nvSpPr>
          <p:cNvPr id="5" name="Rectangle 4"/>
          <p:cNvSpPr/>
          <p:nvPr/>
        </p:nvSpPr>
        <p:spPr>
          <a:xfrm>
            <a:off x="5183093" y="3070753"/>
            <a:ext cx="6096000" cy="1477328"/>
          </a:xfrm>
          <a:prstGeom prst="rect">
            <a:avLst/>
          </a:prstGeom>
        </p:spPr>
        <p:txBody>
          <a:bodyPr>
            <a:spAutoFit/>
          </a:bodyPr>
          <a:lstStyle/>
          <a:p>
            <a:r>
              <a:rPr lang="en-US" b="1" dirty="0" smtClean="0">
                <a:solidFill>
                  <a:srgbClr val="666666"/>
                </a:solidFill>
                <a:latin typeface="abril-text-1"/>
              </a:rPr>
              <a:t>O</a:t>
            </a:r>
            <a:r>
              <a:rPr lang="el-GR" b="1" dirty="0" smtClean="0">
                <a:solidFill>
                  <a:srgbClr val="666666"/>
                </a:solidFill>
                <a:latin typeface="abril-text-1"/>
              </a:rPr>
              <a:t> </a:t>
            </a:r>
            <a:r>
              <a:rPr lang="el-GR" b="1" dirty="0">
                <a:solidFill>
                  <a:srgbClr val="666666"/>
                </a:solidFill>
                <a:latin typeface="abril-text-1"/>
              </a:rPr>
              <a:t>διευθυντής των Μουσείων και αρχαιοτήτων της </a:t>
            </a:r>
            <a:r>
              <a:rPr lang="el-GR" b="1" dirty="0" err="1">
                <a:solidFill>
                  <a:srgbClr val="666666"/>
                </a:solidFill>
                <a:latin typeface="abril-text-1"/>
              </a:rPr>
              <a:t>Παλμύρας</a:t>
            </a:r>
            <a:r>
              <a:rPr lang="el-GR" b="1" dirty="0">
                <a:solidFill>
                  <a:srgbClr val="666666"/>
                </a:solidFill>
                <a:latin typeface="abril-text-1"/>
              </a:rPr>
              <a:t> δήλωσε ότι  : «αν έχουμε την έγκριση της </a:t>
            </a:r>
            <a:r>
              <a:rPr lang="el-GR" b="1" dirty="0" err="1">
                <a:solidFill>
                  <a:srgbClr val="7F6A00"/>
                </a:solidFill>
                <a:latin typeface="abril-text-1"/>
                <a:hlinkClick r:id="rId2"/>
              </a:rPr>
              <a:t>Unesco</a:t>
            </a:r>
            <a:r>
              <a:rPr lang="el-GR" b="1" dirty="0">
                <a:solidFill>
                  <a:srgbClr val="666666"/>
                </a:solidFill>
                <a:latin typeface="abril-text-1"/>
              </a:rPr>
              <a:t>, θα χρειαστούν τουλάχιστον 5 χρόνια για την αποκατάσταση των κατεστραμμένων  μνημείων στην αρχαία πόλη της </a:t>
            </a:r>
            <a:r>
              <a:rPr lang="el-GR" b="1" dirty="0" err="1">
                <a:solidFill>
                  <a:srgbClr val="666666"/>
                </a:solidFill>
                <a:latin typeface="abril-text-1"/>
              </a:rPr>
              <a:t>Palmyre</a:t>
            </a:r>
            <a:r>
              <a:rPr lang="el-GR" b="1" dirty="0">
                <a:solidFill>
                  <a:srgbClr val="666666"/>
                </a:solidFill>
                <a:latin typeface="abril-text-1"/>
              </a:rPr>
              <a:t>»</a:t>
            </a:r>
            <a:r>
              <a:rPr lang="el-GR" dirty="0">
                <a:solidFill>
                  <a:srgbClr val="666666"/>
                </a:solidFill>
                <a:latin typeface="abril-text-1"/>
              </a:rPr>
              <a:t>.</a:t>
            </a:r>
            <a:endParaRPr lang="el-GR" dirty="0"/>
          </a:p>
        </p:txBody>
      </p:sp>
      <p:sp>
        <p:nvSpPr>
          <p:cNvPr id="6" name="Rectangle 5"/>
          <p:cNvSpPr/>
          <p:nvPr/>
        </p:nvSpPr>
        <p:spPr>
          <a:xfrm>
            <a:off x="1307690" y="4928871"/>
            <a:ext cx="6096000" cy="923330"/>
          </a:xfrm>
          <a:prstGeom prst="rect">
            <a:avLst/>
          </a:prstGeom>
        </p:spPr>
        <p:txBody>
          <a:bodyPr>
            <a:spAutoFit/>
          </a:bodyPr>
          <a:lstStyle/>
          <a:p>
            <a:r>
              <a:rPr lang="el-GR" dirty="0">
                <a:solidFill>
                  <a:srgbClr val="777777"/>
                </a:solidFill>
                <a:latin typeface="Raleway"/>
              </a:rPr>
              <a:t>«Η οικονομική ζημία και οι ζημίες στις υποδομές ξεπερνούν τα 200 δισ. δολάρια ΗΠΑ. Η αποκατάσταση των υποδομών θα πάρει πολύ καιρό»</a:t>
            </a:r>
            <a:endParaRPr lang="el-GR" dirty="0"/>
          </a:p>
        </p:txBody>
      </p:sp>
      <p:sp>
        <p:nvSpPr>
          <p:cNvPr id="7" name="Rectangle 6"/>
          <p:cNvSpPr/>
          <p:nvPr/>
        </p:nvSpPr>
        <p:spPr>
          <a:xfrm>
            <a:off x="4835535" y="611014"/>
            <a:ext cx="2403222" cy="553357"/>
          </a:xfrm>
          <a:prstGeom prst="rect">
            <a:avLst/>
          </a:prstGeom>
        </p:spPr>
        <p:txBody>
          <a:bodyPr wrap="none">
            <a:spAutoFit/>
          </a:bodyPr>
          <a:lstStyle/>
          <a:p>
            <a:pPr>
              <a:lnSpc>
                <a:spcPct val="107000"/>
              </a:lnSpc>
              <a:spcAft>
                <a:spcPts val="800"/>
              </a:spcAft>
            </a:pPr>
            <a:r>
              <a:rPr lang="el-GR" sz="2800" dirty="0">
                <a:latin typeface="Calibri" panose="020F0502020204030204" pitchFamily="34" charset="0"/>
                <a:ea typeface="Calibri" panose="020F0502020204030204" pitchFamily="34" charset="0"/>
                <a:cs typeface="Times New Roman" panose="02020603050405020304" pitchFamily="18" charset="0"/>
              </a:rPr>
              <a:t>ΑΠΡΙΛΙΟΣ 2016</a:t>
            </a:r>
            <a:endParaRPr lang="el-GR"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750228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l-GR" sz="2400" dirty="0"/>
              <a:t>Ο εμφύλιος σπαραγμός στην Συρία χαρακτηρίστηκε ως η μεγαλύτερη ανθρωπιστική κρίση που χτύπησε την ανθρωπότητα από τον Δεύτερο Παγκόσμιο Πόλεμο. Περισσότεροι από 300.000 άνθρωποι έχουν χάσει την ζωή τους τα τελευταία τέσσερα χρόνια, ενώ 10,6 εκατομμύρια άνθρωποι αναγκάστηκαν να εγκαταλείψουν τις εστίες τους. </a:t>
            </a:r>
            <a:r>
              <a:rPr lang="el-GR" sz="2400" dirty="0" smtClean="0"/>
              <a:t>Π</a:t>
            </a:r>
            <a:r>
              <a:rPr lang="el-GR" sz="2400" dirty="0"/>
              <a:t>ώ</a:t>
            </a:r>
            <a:r>
              <a:rPr lang="el-GR" sz="2400" dirty="0" smtClean="0"/>
              <a:t>ς </a:t>
            </a:r>
            <a:r>
              <a:rPr lang="el-GR" sz="2400" dirty="0"/>
              <a:t>όμως φτάσαμε ως εδώ;</a:t>
            </a:r>
          </a:p>
        </p:txBody>
      </p:sp>
      <p:sp>
        <p:nvSpPr>
          <p:cNvPr id="3" name="Subtitle 2"/>
          <p:cNvSpPr>
            <a:spLocks noGrp="1"/>
          </p:cNvSpPr>
          <p:nvPr>
            <p:ph type="subTitle" idx="1"/>
          </p:nvPr>
        </p:nvSpPr>
        <p:spPr/>
        <p:txBody>
          <a:bodyPr/>
          <a:lstStyle/>
          <a:p>
            <a:endParaRPr lang="el-GR"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27067" y="3602038"/>
            <a:ext cx="2857500" cy="1661159"/>
          </a:xfrm>
          <a:prstGeom prst="rect">
            <a:avLst/>
          </a:prstGeom>
        </p:spPr>
      </p:pic>
    </p:spTree>
    <p:extLst>
      <p:ext uri="{BB962C8B-B14F-4D97-AF65-F5344CB8AC3E}">
        <p14:creationId xmlns:p14="http://schemas.microsoft.com/office/powerpoint/2010/main" val="2417277282"/>
      </p:ext>
    </p:extLst>
  </p:cSld>
  <p:clrMapOvr>
    <a:masterClrMapping/>
  </p:clrMapOvr>
  <mc:AlternateContent xmlns:mc="http://schemas.openxmlformats.org/markup-compatibility/2006">
    <mc:Choice xmlns:p14="http://schemas.microsoft.com/office/powerpoint/2010/main" Requires="p14">
      <p:transition spd="slow" p14:dur="3400">
        <p14:reveal dir="r"/>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13380" y="1473442"/>
            <a:ext cx="5715000" cy="4286250"/>
          </a:xfrm>
          <a:prstGeom prst="rect">
            <a:avLst/>
          </a:prstGeom>
        </p:spPr>
      </p:pic>
      <p:sp>
        <p:nvSpPr>
          <p:cNvPr id="2" name="Rectangle 1"/>
          <p:cNvSpPr/>
          <p:nvPr/>
        </p:nvSpPr>
        <p:spPr>
          <a:xfrm>
            <a:off x="2722880" y="1709416"/>
            <a:ext cx="6096000" cy="3164584"/>
          </a:xfrm>
          <a:prstGeom prst="rect">
            <a:avLst/>
          </a:prstGeom>
        </p:spPr>
        <p:txBody>
          <a:bodyPr>
            <a:spAutoFit/>
          </a:bodyPr>
          <a:lstStyle/>
          <a:p>
            <a:pPr algn="ctr">
              <a:lnSpc>
                <a:spcPct val="115000"/>
              </a:lnSpc>
              <a:spcAft>
                <a:spcPts val="1000"/>
              </a:spcAft>
            </a:pPr>
            <a:r>
              <a:rPr lang="el-GR" sz="2800" dirty="0" smtClean="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Φεβρουάριος 2011: </a:t>
            </a:r>
          </a:p>
          <a:p>
            <a:pPr algn="ctr">
              <a:lnSpc>
                <a:spcPct val="115000"/>
              </a:lnSpc>
              <a:spcAft>
                <a:spcPts val="1000"/>
              </a:spcAft>
            </a:pPr>
            <a:r>
              <a:rPr lang="el-GR" sz="2800" dirty="0" smtClean="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Την στιγμή που οι διαμαρτυρίες αυξάνονταν στη Μέση Ανατολή, παιδιά στην Νότια Συρία συνελήφθησαν και τιμωρήθηκαν για ένα γκράφιτι που εναντιωνόταν στο καθεστώς.</a:t>
            </a:r>
            <a:endParaRPr lang="el-GR" sz="28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65738522"/>
      </p:ext>
    </p:extLst>
  </p:cSld>
  <p:clrMapOvr>
    <a:masterClrMapping/>
  </p:clrMapOvr>
  <mc:AlternateContent xmlns:mc="http://schemas.openxmlformats.org/markup-compatibility/2006">
    <mc:Choice xmlns:p14="http://schemas.microsoft.com/office/powerpoint/2010/main" Requires="p14">
      <p:transition spd="slow" p14:dur="1500">
        <p14:ripple dir="lu"/>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17590" y="3962539"/>
            <a:ext cx="2800350" cy="1628775"/>
          </a:xfrm>
          <a:prstGeom prst="rect">
            <a:avLst/>
          </a:prstGeom>
        </p:spPr>
      </p:pic>
      <p:sp>
        <p:nvSpPr>
          <p:cNvPr id="2" name="Rectangle 1"/>
          <p:cNvSpPr/>
          <p:nvPr/>
        </p:nvSpPr>
        <p:spPr>
          <a:xfrm>
            <a:off x="3569765" y="302084"/>
            <a:ext cx="6096000" cy="3164584"/>
          </a:xfrm>
          <a:prstGeom prst="rect">
            <a:avLst/>
          </a:prstGeom>
        </p:spPr>
        <p:txBody>
          <a:bodyPr>
            <a:spAutoFit/>
          </a:bodyPr>
          <a:lstStyle/>
          <a:p>
            <a:pPr algn="ctr">
              <a:lnSpc>
                <a:spcPct val="115000"/>
              </a:lnSpc>
              <a:spcAft>
                <a:spcPts val="1000"/>
              </a:spcAft>
            </a:pPr>
            <a:r>
              <a:rPr lang="el-GR" sz="2800" dirty="0" smtClean="0">
                <a:effectLst/>
                <a:latin typeface="Calibri" panose="020F0502020204030204" pitchFamily="34" charset="0"/>
                <a:ea typeface="Times New Roman" panose="02020603050405020304" pitchFamily="18" charset="0"/>
                <a:cs typeface="Calibri" panose="020F0502020204030204" pitchFamily="34" charset="0"/>
              </a:rPr>
              <a:t>Μάρτιος 2011: </a:t>
            </a:r>
          </a:p>
          <a:p>
            <a:pPr algn="ctr">
              <a:lnSpc>
                <a:spcPct val="115000"/>
              </a:lnSpc>
              <a:spcAft>
                <a:spcPts val="1000"/>
              </a:spcAft>
            </a:pPr>
            <a:r>
              <a:rPr lang="el-GR" sz="2800" dirty="0" smtClean="0">
                <a:effectLst/>
                <a:latin typeface="Calibri" panose="020F0502020204030204" pitchFamily="34" charset="0"/>
                <a:ea typeface="Times New Roman" panose="02020603050405020304" pitchFamily="18" charset="0"/>
                <a:cs typeface="Calibri" panose="020F0502020204030204" pitchFamily="34" charset="0"/>
              </a:rPr>
              <a:t>Πλήθος κόσμου ξεχύνεται στους δρόμους για να διαμαρτυρηθεί για τους βασανισμούς. Οι δυνάμεις της κυβέρνησης ανοίγουν πυρ, σκοτώνοντας δεκάδες.</a:t>
            </a:r>
            <a:endParaRPr lang="el-GR" sz="2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09667833"/>
      </p:ext>
    </p:extLst>
  </p:cSld>
  <p:clrMapOvr>
    <a:masterClrMapping/>
  </p:clrMapOvr>
  <mc:AlternateContent xmlns:mc="http://schemas.openxmlformats.org/markup-compatibility/2006">
    <mc:Choice xmlns:p14="http://schemas.microsoft.com/office/powerpoint/2010/main" Requires="p14">
      <p:transition spd="slow" p14:dur="1250">
        <p14:switch dir="l"/>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2" name="Rectangle 1"/>
          <p:cNvSpPr/>
          <p:nvPr/>
        </p:nvSpPr>
        <p:spPr>
          <a:xfrm>
            <a:off x="2997527" y="0"/>
            <a:ext cx="6096000" cy="2698175"/>
          </a:xfrm>
          <a:prstGeom prst="rect">
            <a:avLst/>
          </a:prstGeom>
        </p:spPr>
        <p:txBody>
          <a:bodyPr>
            <a:spAutoFit/>
          </a:bodyPr>
          <a:lstStyle/>
          <a:p>
            <a:pPr algn="ctr">
              <a:lnSpc>
                <a:spcPct val="115000"/>
              </a:lnSpc>
              <a:spcAft>
                <a:spcPts val="1000"/>
              </a:spcAft>
            </a:pPr>
            <a:r>
              <a:rPr lang="el-GR" sz="2800" dirty="0" smtClean="0">
                <a:effectLst/>
                <a:latin typeface="Calibri" panose="020F0502020204030204" pitchFamily="34" charset="0"/>
                <a:ea typeface="Times New Roman" panose="02020603050405020304" pitchFamily="18" charset="0"/>
                <a:cs typeface="Calibri" panose="020F0502020204030204" pitchFamily="34" charset="0"/>
              </a:rPr>
              <a:t>Ιούλιος 2011: </a:t>
            </a:r>
          </a:p>
          <a:p>
            <a:pPr algn="ctr">
              <a:lnSpc>
                <a:spcPct val="115000"/>
              </a:lnSpc>
              <a:spcAft>
                <a:spcPts val="1000"/>
              </a:spcAft>
            </a:pPr>
            <a:r>
              <a:rPr lang="el-GR" sz="2800" dirty="0" smtClean="0">
                <a:effectLst/>
                <a:latin typeface="Calibri" panose="020F0502020204030204" pitchFamily="34" charset="0"/>
                <a:ea typeface="Times New Roman" panose="02020603050405020304" pitchFamily="18" charset="0"/>
                <a:cs typeface="Calibri" panose="020F0502020204030204" pitchFamily="34" charset="0"/>
              </a:rPr>
              <a:t>Οι διαδηλωτές οργανώνονται, ενώ διάφορες αντικαθεστωτικές οργανώσεις ξεπηδούν με στόχο να ανατρέψουν τον πρόεδρο </a:t>
            </a:r>
            <a:r>
              <a:rPr lang="el-GR" sz="2800" dirty="0" err="1" smtClean="0">
                <a:effectLst/>
                <a:latin typeface="Calibri" panose="020F0502020204030204" pitchFamily="34" charset="0"/>
                <a:ea typeface="Times New Roman" panose="02020603050405020304" pitchFamily="18" charset="0"/>
                <a:cs typeface="Calibri" panose="020F0502020204030204" pitchFamily="34" charset="0"/>
              </a:rPr>
              <a:t>Μπασάρ</a:t>
            </a:r>
            <a:r>
              <a:rPr lang="el-GR" sz="2800" dirty="0" smtClean="0">
                <a:effectLst/>
                <a:latin typeface="Calibri" panose="020F0502020204030204" pitchFamily="34" charset="0"/>
                <a:ea typeface="Times New Roman" panose="02020603050405020304" pitchFamily="18" charset="0"/>
                <a:cs typeface="Calibri" panose="020F0502020204030204" pitchFamily="34" charset="0"/>
              </a:rPr>
              <a:t> </a:t>
            </a:r>
            <a:r>
              <a:rPr lang="el-GR" sz="2800" dirty="0" err="1" smtClean="0">
                <a:effectLst/>
                <a:latin typeface="Calibri" panose="020F0502020204030204" pitchFamily="34" charset="0"/>
                <a:ea typeface="Times New Roman" panose="02020603050405020304" pitchFamily="18" charset="0"/>
                <a:cs typeface="Calibri" panose="020F0502020204030204" pitchFamily="34" charset="0"/>
              </a:rPr>
              <a:t>αλ</a:t>
            </a:r>
            <a:r>
              <a:rPr lang="el-GR" sz="2800" dirty="0" smtClean="0">
                <a:effectLst/>
                <a:latin typeface="Calibri" panose="020F0502020204030204" pitchFamily="34" charset="0"/>
                <a:ea typeface="Times New Roman" panose="02020603050405020304" pitchFamily="18" charset="0"/>
                <a:cs typeface="Calibri" panose="020F0502020204030204" pitchFamily="34" charset="0"/>
              </a:rPr>
              <a:t> </a:t>
            </a:r>
            <a:r>
              <a:rPr lang="el-GR" sz="2800" dirty="0" err="1" smtClean="0">
                <a:effectLst/>
                <a:latin typeface="Calibri" panose="020F0502020204030204" pitchFamily="34" charset="0"/>
                <a:ea typeface="Times New Roman" panose="02020603050405020304" pitchFamily="18" charset="0"/>
                <a:cs typeface="Calibri" panose="020F0502020204030204" pitchFamily="34" charset="0"/>
              </a:rPr>
              <a:t>Ασάντ</a:t>
            </a:r>
            <a:r>
              <a:rPr lang="el-GR" sz="2800" dirty="0" smtClean="0">
                <a:effectLst/>
                <a:latin typeface="Calibri" panose="020F0502020204030204" pitchFamily="34" charset="0"/>
                <a:ea typeface="Times New Roman" panose="02020603050405020304" pitchFamily="18" charset="0"/>
                <a:cs typeface="Calibri" panose="020F0502020204030204" pitchFamily="34" charset="0"/>
              </a:rPr>
              <a:t>.</a:t>
            </a:r>
            <a:endParaRPr lang="el-GR" sz="2800"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79927" y="2698175"/>
            <a:ext cx="8331200" cy="4159825"/>
          </a:xfrm>
          <a:prstGeom prst="rect">
            <a:avLst/>
          </a:prstGeom>
        </p:spPr>
      </p:pic>
    </p:spTree>
    <p:extLst>
      <p:ext uri="{BB962C8B-B14F-4D97-AF65-F5344CB8AC3E}">
        <p14:creationId xmlns:p14="http://schemas.microsoft.com/office/powerpoint/2010/main" val="1194473829"/>
      </p:ext>
    </p:extLst>
  </p:cSld>
  <p:clrMapOvr>
    <a:masterClrMapping/>
  </p:clrMapOvr>
  <p:transition spd="slow">
    <p:strips dir="l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2" name="Rectangle 1"/>
          <p:cNvSpPr/>
          <p:nvPr/>
        </p:nvSpPr>
        <p:spPr>
          <a:xfrm>
            <a:off x="5584723" y="3219296"/>
            <a:ext cx="6096000" cy="3164584"/>
          </a:xfrm>
          <a:prstGeom prst="rect">
            <a:avLst/>
          </a:prstGeom>
        </p:spPr>
        <p:txBody>
          <a:bodyPr>
            <a:spAutoFit/>
          </a:bodyPr>
          <a:lstStyle/>
          <a:p>
            <a:pPr algn="ctr">
              <a:lnSpc>
                <a:spcPct val="115000"/>
              </a:lnSpc>
              <a:spcAft>
                <a:spcPts val="1000"/>
              </a:spcAft>
            </a:pPr>
            <a:r>
              <a:rPr lang="el-GR" sz="2800" dirty="0" smtClean="0">
                <a:effectLst/>
                <a:latin typeface="Calibri" panose="020F0502020204030204" pitchFamily="34" charset="0"/>
                <a:ea typeface="Times New Roman" panose="02020603050405020304" pitchFamily="18" charset="0"/>
                <a:cs typeface="Calibri" panose="020F0502020204030204" pitchFamily="34" charset="0"/>
              </a:rPr>
              <a:t>Αύγουστος-Οκτώβριος 2011: </a:t>
            </a:r>
          </a:p>
          <a:p>
            <a:pPr algn="ctr">
              <a:lnSpc>
                <a:spcPct val="115000"/>
              </a:lnSpc>
              <a:spcAft>
                <a:spcPts val="1000"/>
              </a:spcAft>
            </a:pPr>
            <a:r>
              <a:rPr lang="el-GR" sz="2800" dirty="0" smtClean="0">
                <a:effectLst/>
                <a:latin typeface="Calibri" panose="020F0502020204030204" pitchFamily="34" charset="0"/>
                <a:ea typeface="Times New Roman" panose="02020603050405020304" pitchFamily="18" charset="0"/>
                <a:cs typeface="Calibri" panose="020F0502020204030204" pitchFamily="34" charset="0"/>
              </a:rPr>
              <a:t>Οι ΗΠΑ και η ΕΕ καλούν τον </a:t>
            </a:r>
            <a:r>
              <a:rPr lang="el-GR" sz="2800" dirty="0" err="1" smtClean="0">
                <a:effectLst/>
                <a:latin typeface="Calibri" panose="020F0502020204030204" pitchFamily="34" charset="0"/>
                <a:ea typeface="Times New Roman" panose="02020603050405020304" pitchFamily="18" charset="0"/>
                <a:cs typeface="Calibri" panose="020F0502020204030204" pitchFamily="34" charset="0"/>
              </a:rPr>
              <a:t>Ασάντ</a:t>
            </a:r>
            <a:r>
              <a:rPr lang="el-GR" sz="2800" dirty="0" smtClean="0">
                <a:effectLst/>
                <a:latin typeface="Calibri" panose="020F0502020204030204" pitchFamily="34" charset="0"/>
                <a:ea typeface="Times New Roman" panose="02020603050405020304" pitchFamily="18" charset="0"/>
                <a:cs typeface="Calibri" panose="020F0502020204030204" pitchFamily="34" charset="0"/>
              </a:rPr>
              <a:t> να παραιτηθεί, η Ρωσία και η Κίνα ασκούν βέτο στην πρόταση των Ηνωμένων Εθνών να δοθεί τέλος στο αιματοκύλισμα.</a:t>
            </a:r>
            <a:endParaRPr lang="el-GR" sz="2800"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0891" y="276071"/>
            <a:ext cx="4572000" cy="2943225"/>
          </a:xfrm>
          <a:prstGeom prst="rect">
            <a:avLst/>
          </a:prstGeom>
        </p:spPr>
      </p:pic>
    </p:spTree>
    <p:extLst>
      <p:ext uri="{BB962C8B-B14F-4D97-AF65-F5344CB8AC3E}">
        <p14:creationId xmlns:p14="http://schemas.microsoft.com/office/powerpoint/2010/main" val="386167891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53033" y="2885417"/>
            <a:ext cx="5924550" cy="3762375"/>
          </a:xfrm>
          <a:prstGeom prst="rect">
            <a:avLst/>
          </a:prstGeom>
        </p:spPr>
      </p:pic>
      <p:sp>
        <p:nvSpPr>
          <p:cNvPr id="2" name="Rectangle 1"/>
          <p:cNvSpPr/>
          <p:nvPr/>
        </p:nvSpPr>
        <p:spPr>
          <a:xfrm>
            <a:off x="2310580" y="235974"/>
            <a:ext cx="8485239" cy="2649443"/>
          </a:xfrm>
          <a:prstGeom prst="rect">
            <a:avLst/>
          </a:prstGeom>
        </p:spPr>
        <p:txBody>
          <a:bodyPr wrap="square">
            <a:spAutoFit/>
          </a:bodyPr>
          <a:lstStyle/>
          <a:p>
            <a:pPr>
              <a:lnSpc>
                <a:spcPct val="115000"/>
              </a:lnSpc>
              <a:spcAft>
                <a:spcPts val="1000"/>
              </a:spcAft>
            </a:pPr>
            <a:r>
              <a:rPr lang="el-GR" sz="2800" dirty="0" smtClean="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l-GR" sz="2800" dirty="0" smtClean="0">
                <a:effectLst/>
                <a:latin typeface="Calibri" panose="020F0502020204030204" pitchFamily="34" charset="0"/>
                <a:ea typeface="Times New Roman" panose="02020603050405020304" pitchFamily="18" charset="0"/>
                <a:cs typeface="Calibri" panose="020F0502020204030204" pitchFamily="34" charset="0"/>
              </a:rPr>
              <a:t>Δεκέμβριος 2011-Φεβρουάριος 2012: </a:t>
            </a:r>
          </a:p>
          <a:p>
            <a:pPr algn="ctr">
              <a:lnSpc>
                <a:spcPct val="115000"/>
              </a:lnSpc>
              <a:spcAft>
                <a:spcPts val="1000"/>
              </a:spcAft>
            </a:pPr>
            <a:r>
              <a:rPr lang="el-GR" sz="2800" dirty="0" smtClean="0">
                <a:effectLst/>
                <a:latin typeface="Calibri" panose="020F0502020204030204" pitchFamily="34" charset="0"/>
                <a:ea typeface="Times New Roman" panose="02020603050405020304" pitchFamily="18" charset="0"/>
                <a:cs typeface="Calibri" panose="020F0502020204030204" pitchFamily="34" charset="0"/>
              </a:rPr>
              <a:t>Πολλές ακραίες </a:t>
            </a:r>
            <a:r>
              <a:rPr lang="el-GR" sz="2800" dirty="0" err="1" smtClean="0">
                <a:effectLst/>
                <a:latin typeface="Calibri" panose="020F0502020204030204" pitchFamily="34" charset="0"/>
                <a:ea typeface="Times New Roman" panose="02020603050405020304" pitchFamily="18" charset="0"/>
                <a:cs typeface="Calibri" panose="020F0502020204030204" pitchFamily="34" charset="0"/>
              </a:rPr>
              <a:t>ισλαμιστικές</a:t>
            </a:r>
            <a:r>
              <a:rPr lang="el-GR" sz="2800" dirty="0" smtClean="0">
                <a:effectLst/>
                <a:latin typeface="Calibri" panose="020F0502020204030204" pitchFamily="34" charset="0"/>
                <a:ea typeface="Times New Roman" panose="02020603050405020304" pitchFamily="18" charset="0"/>
                <a:cs typeface="Calibri" panose="020F0502020204030204" pitchFamily="34" charset="0"/>
              </a:rPr>
              <a:t> οργανώσεις ξεπηδούν ανάμεσα στους αντικαθεστωτικούς με την ευχή του </a:t>
            </a:r>
            <a:r>
              <a:rPr lang="el-GR" sz="2800" dirty="0" err="1" smtClean="0">
                <a:effectLst/>
                <a:latin typeface="Calibri" panose="020F0502020204030204" pitchFamily="34" charset="0"/>
                <a:ea typeface="Times New Roman" panose="02020603050405020304" pitchFamily="18" charset="0"/>
                <a:cs typeface="Calibri" panose="020F0502020204030204" pitchFamily="34" charset="0"/>
              </a:rPr>
              <a:t>Ayman</a:t>
            </a:r>
            <a:r>
              <a:rPr lang="el-GR" sz="2800" dirty="0" smtClean="0">
                <a:effectLst/>
                <a:latin typeface="Calibri" panose="020F0502020204030204" pitchFamily="34" charset="0"/>
                <a:ea typeface="Times New Roman" panose="02020603050405020304" pitchFamily="18" charset="0"/>
                <a:cs typeface="Calibri" panose="020F0502020204030204" pitchFamily="34" charset="0"/>
              </a:rPr>
              <a:t> </a:t>
            </a:r>
            <a:r>
              <a:rPr lang="el-GR" sz="2800" dirty="0" err="1" smtClean="0">
                <a:effectLst/>
                <a:latin typeface="Calibri" panose="020F0502020204030204" pitchFamily="34" charset="0"/>
                <a:ea typeface="Times New Roman" panose="02020603050405020304" pitchFamily="18" charset="0"/>
                <a:cs typeface="Calibri" panose="020F0502020204030204" pitchFamily="34" charset="0"/>
              </a:rPr>
              <a:t>al-Zawahiri</a:t>
            </a:r>
            <a:r>
              <a:rPr lang="el-GR" sz="2800" dirty="0" smtClean="0">
                <a:effectLst/>
                <a:latin typeface="Calibri" panose="020F0502020204030204" pitchFamily="34" charset="0"/>
                <a:ea typeface="Times New Roman" panose="02020603050405020304" pitchFamily="18" charset="0"/>
                <a:cs typeface="Calibri" panose="020F0502020204030204" pitchFamily="34" charset="0"/>
              </a:rPr>
              <a:t>, αρχηγού της </a:t>
            </a:r>
            <a:r>
              <a:rPr lang="el-GR" sz="2800" dirty="0" err="1" smtClean="0">
                <a:effectLst/>
                <a:latin typeface="Calibri" panose="020F0502020204030204" pitchFamily="34" charset="0"/>
                <a:ea typeface="Times New Roman" panose="02020603050405020304" pitchFamily="18" charset="0"/>
                <a:cs typeface="Calibri" panose="020F0502020204030204" pitchFamily="34" charset="0"/>
              </a:rPr>
              <a:t>al</a:t>
            </a:r>
            <a:r>
              <a:rPr lang="el-GR" sz="2800" dirty="0" smtClean="0">
                <a:effectLst/>
                <a:latin typeface="Calibri" panose="020F0502020204030204" pitchFamily="34" charset="0"/>
                <a:ea typeface="Times New Roman" panose="02020603050405020304" pitchFamily="18" charset="0"/>
                <a:cs typeface="Calibri" panose="020F0502020204030204" pitchFamily="34" charset="0"/>
              </a:rPr>
              <a:t> </a:t>
            </a:r>
            <a:r>
              <a:rPr lang="el-GR" sz="2800" dirty="0" err="1" smtClean="0">
                <a:effectLst/>
                <a:latin typeface="Calibri" panose="020F0502020204030204" pitchFamily="34" charset="0"/>
                <a:ea typeface="Times New Roman" panose="02020603050405020304" pitchFamily="18" charset="0"/>
                <a:cs typeface="Calibri" panose="020F0502020204030204" pitchFamily="34" charset="0"/>
              </a:rPr>
              <a:t>Qaeda</a:t>
            </a:r>
            <a:r>
              <a:rPr lang="el-GR" sz="2800" dirty="0" smtClean="0">
                <a:effectLst/>
                <a:latin typeface="Calibri" panose="020F0502020204030204" pitchFamily="34" charset="0"/>
                <a:ea typeface="Times New Roman" panose="02020603050405020304" pitchFamily="18" charset="0"/>
                <a:cs typeface="Calibri" panose="020F0502020204030204" pitchFamily="34" charset="0"/>
              </a:rPr>
              <a:t>.</a:t>
            </a:r>
            <a:endParaRPr lang="el-GR" sz="28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1000"/>
              </a:spcAft>
            </a:pPr>
            <a:r>
              <a:rPr lang="el-GR" dirty="0" smtClean="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endParaRPr lang="el-GR"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26127942"/>
      </p:ext>
    </p:extLst>
  </p:cSld>
  <p:clrMapOvr>
    <a:masterClrMapping/>
  </p:clrMapOvr>
  <mc:AlternateContent xmlns:mc="http://schemas.openxmlformats.org/markup-compatibility/2006">
    <mc:Choice xmlns:p14="http://schemas.microsoft.com/office/powerpoint/2010/main" Requires="p14">
      <p:transition spd="slow" p14:dur="800">
        <p14:flythrough dir="out"/>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2">
            <a:lumMod val="60000"/>
            <a:lumOff val="40000"/>
          </a:schemeClr>
        </a:solidFill>
        <a:effectLst/>
      </p:bgPr>
    </p:bg>
    <p:spTree>
      <p:nvGrpSpPr>
        <p:cNvPr id="1" name=""/>
        <p:cNvGrpSpPr/>
        <p:nvPr/>
      </p:nvGrpSpPr>
      <p:grpSpPr>
        <a:xfrm>
          <a:off x="0" y="0"/>
          <a:ext cx="0" cy="0"/>
          <a:chOff x="0" y="0"/>
          <a:chExt cx="0" cy="0"/>
        </a:xfrm>
      </p:grpSpPr>
      <p:sp>
        <p:nvSpPr>
          <p:cNvPr id="2" name="Rectangle 1"/>
          <p:cNvSpPr/>
          <p:nvPr/>
        </p:nvSpPr>
        <p:spPr>
          <a:xfrm>
            <a:off x="-403123" y="291588"/>
            <a:ext cx="6096000" cy="2202654"/>
          </a:xfrm>
          <a:prstGeom prst="rect">
            <a:avLst/>
          </a:prstGeom>
        </p:spPr>
        <p:txBody>
          <a:bodyPr>
            <a:spAutoFit/>
          </a:bodyPr>
          <a:lstStyle/>
          <a:p>
            <a:pPr algn="ctr">
              <a:lnSpc>
                <a:spcPct val="115000"/>
              </a:lnSpc>
              <a:spcAft>
                <a:spcPts val="1000"/>
              </a:spcAft>
            </a:pPr>
            <a:r>
              <a:rPr lang="el-GR" sz="2800" dirty="0" smtClean="0">
                <a:effectLst/>
                <a:latin typeface="Calibri" panose="020F0502020204030204" pitchFamily="34" charset="0"/>
                <a:ea typeface="Times New Roman" panose="02020603050405020304" pitchFamily="18" charset="0"/>
                <a:cs typeface="Calibri" panose="020F0502020204030204" pitchFamily="34" charset="0"/>
              </a:rPr>
              <a:t>Άνοιξη 2013: </a:t>
            </a:r>
          </a:p>
          <a:p>
            <a:pPr algn="ctr">
              <a:lnSpc>
                <a:spcPct val="115000"/>
              </a:lnSpc>
              <a:spcAft>
                <a:spcPts val="1000"/>
              </a:spcAft>
            </a:pPr>
            <a:r>
              <a:rPr lang="el-GR" sz="2800" dirty="0" smtClean="0">
                <a:effectLst/>
                <a:latin typeface="Calibri" panose="020F0502020204030204" pitchFamily="34" charset="0"/>
                <a:ea typeface="Times New Roman" panose="02020603050405020304" pitchFamily="18" charset="0"/>
                <a:cs typeface="Calibri" panose="020F0502020204030204" pitchFamily="34" charset="0"/>
              </a:rPr>
              <a:t>Οι </a:t>
            </a:r>
            <a:r>
              <a:rPr lang="el-GR" sz="2800" dirty="0" err="1" smtClean="0">
                <a:effectLst/>
                <a:latin typeface="Calibri" panose="020F0502020204030204" pitchFamily="34" charset="0"/>
                <a:ea typeface="Times New Roman" panose="02020603050405020304" pitchFamily="18" charset="0"/>
                <a:cs typeface="Calibri" panose="020F0502020204030204" pitchFamily="34" charset="0"/>
              </a:rPr>
              <a:t>τζιχαντιστές</a:t>
            </a:r>
            <a:r>
              <a:rPr lang="el-GR" sz="2800" dirty="0" smtClean="0">
                <a:effectLst/>
                <a:latin typeface="Calibri" panose="020F0502020204030204" pitchFamily="34" charset="0"/>
                <a:ea typeface="Times New Roman" panose="02020603050405020304" pitchFamily="18" charset="0"/>
                <a:cs typeface="Calibri" panose="020F0502020204030204" pitchFamily="34" charset="0"/>
              </a:rPr>
              <a:t>, σπόροι της </a:t>
            </a:r>
            <a:r>
              <a:rPr lang="el-GR" sz="2800" dirty="0" err="1" smtClean="0">
                <a:effectLst/>
                <a:latin typeface="Calibri" panose="020F0502020204030204" pitchFamily="34" charset="0"/>
                <a:ea typeface="Times New Roman" panose="02020603050405020304" pitchFamily="18" charset="0"/>
                <a:cs typeface="Calibri" panose="020F0502020204030204" pitchFamily="34" charset="0"/>
              </a:rPr>
              <a:t>al</a:t>
            </a:r>
            <a:r>
              <a:rPr lang="el-GR" sz="2800" dirty="0" smtClean="0">
                <a:effectLst/>
                <a:latin typeface="Calibri" panose="020F0502020204030204" pitchFamily="34" charset="0"/>
                <a:ea typeface="Times New Roman" panose="02020603050405020304" pitchFamily="18" charset="0"/>
                <a:cs typeface="Calibri" panose="020F0502020204030204" pitchFamily="34" charset="0"/>
              </a:rPr>
              <a:t> </a:t>
            </a:r>
            <a:r>
              <a:rPr lang="el-GR" sz="2800" dirty="0" err="1" smtClean="0">
                <a:effectLst/>
                <a:latin typeface="Calibri" panose="020F0502020204030204" pitchFamily="34" charset="0"/>
                <a:ea typeface="Times New Roman" panose="02020603050405020304" pitchFamily="18" charset="0"/>
                <a:cs typeface="Calibri" panose="020F0502020204030204" pitchFamily="34" charset="0"/>
              </a:rPr>
              <a:t>Qaeda</a:t>
            </a:r>
            <a:r>
              <a:rPr lang="el-GR" sz="2800" dirty="0" smtClean="0">
                <a:effectLst/>
                <a:latin typeface="Calibri" panose="020F0502020204030204" pitchFamily="34" charset="0"/>
                <a:ea typeface="Times New Roman" panose="02020603050405020304" pitchFamily="18" charset="0"/>
                <a:cs typeface="Calibri" panose="020F0502020204030204" pitchFamily="34" charset="0"/>
              </a:rPr>
              <a:t>, καταλαμβάνουν την πόλη </a:t>
            </a:r>
            <a:r>
              <a:rPr lang="el-GR" sz="2800" dirty="0" err="1" smtClean="0">
                <a:effectLst/>
                <a:latin typeface="Calibri" panose="020F0502020204030204" pitchFamily="34" charset="0"/>
                <a:ea typeface="Times New Roman" panose="02020603050405020304" pitchFamily="18" charset="0"/>
                <a:cs typeface="Calibri" panose="020F0502020204030204" pitchFamily="34" charset="0"/>
              </a:rPr>
              <a:t>Raqqa</a:t>
            </a:r>
            <a:r>
              <a:rPr lang="el-GR" sz="2800" dirty="0" smtClean="0">
                <a:effectLst/>
                <a:latin typeface="Calibri" panose="020F0502020204030204" pitchFamily="34" charset="0"/>
                <a:ea typeface="Times New Roman" panose="02020603050405020304" pitchFamily="18" charset="0"/>
                <a:cs typeface="Calibri" panose="020F0502020204030204" pitchFamily="34" charset="0"/>
              </a:rPr>
              <a:t> στην βόρεια Συρία.</a:t>
            </a:r>
            <a:endParaRPr lang="el-GR" sz="2800"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92877" y="2494242"/>
            <a:ext cx="5663381" cy="3729577"/>
          </a:xfrm>
          <a:prstGeom prst="rect">
            <a:avLst/>
          </a:prstGeom>
        </p:spPr>
      </p:pic>
    </p:spTree>
    <p:extLst>
      <p:ext uri="{BB962C8B-B14F-4D97-AF65-F5344CB8AC3E}">
        <p14:creationId xmlns:p14="http://schemas.microsoft.com/office/powerpoint/2010/main" val="370780491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Single" invX="1"/>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5">
            <a:lumMod val="75000"/>
          </a:schemeClr>
        </a:solidFill>
        <a:effectLst/>
      </p:bgPr>
    </p:bg>
    <p:spTree>
      <p:nvGrpSpPr>
        <p:cNvPr id="1" name=""/>
        <p:cNvGrpSpPr/>
        <p:nvPr/>
      </p:nvGrpSpPr>
      <p:grpSpPr>
        <a:xfrm>
          <a:off x="0" y="0"/>
          <a:ext cx="0" cy="0"/>
          <a:chOff x="0" y="0"/>
          <a:chExt cx="0" cy="0"/>
        </a:xfrm>
      </p:grpSpPr>
      <p:sp>
        <p:nvSpPr>
          <p:cNvPr id="2" name="Rectangle 1"/>
          <p:cNvSpPr/>
          <p:nvPr/>
        </p:nvSpPr>
        <p:spPr>
          <a:xfrm>
            <a:off x="5745972" y="3832521"/>
            <a:ext cx="6096000" cy="2698175"/>
          </a:xfrm>
          <a:prstGeom prst="rect">
            <a:avLst/>
          </a:prstGeom>
        </p:spPr>
        <p:txBody>
          <a:bodyPr>
            <a:spAutoFit/>
          </a:bodyPr>
          <a:lstStyle/>
          <a:p>
            <a:pPr algn="ctr">
              <a:lnSpc>
                <a:spcPct val="115000"/>
              </a:lnSpc>
              <a:spcAft>
                <a:spcPts val="1000"/>
              </a:spcAft>
            </a:pPr>
            <a:r>
              <a:rPr lang="el-GR" sz="2800" dirty="0" smtClean="0">
                <a:effectLst/>
                <a:latin typeface="Calibri" panose="020F0502020204030204" pitchFamily="34" charset="0"/>
                <a:ea typeface="Times New Roman" panose="02020603050405020304" pitchFamily="18" charset="0"/>
                <a:cs typeface="Calibri" panose="020F0502020204030204" pitchFamily="34" charset="0"/>
              </a:rPr>
              <a:t>Μάιος 2013: </a:t>
            </a:r>
          </a:p>
          <a:p>
            <a:pPr algn="ctr">
              <a:lnSpc>
                <a:spcPct val="115000"/>
              </a:lnSpc>
              <a:spcAft>
                <a:spcPts val="1000"/>
              </a:spcAft>
            </a:pPr>
            <a:r>
              <a:rPr lang="el-GR" sz="2800" dirty="0" smtClean="0">
                <a:effectLst/>
                <a:latin typeface="Calibri" panose="020F0502020204030204" pitchFamily="34" charset="0"/>
                <a:ea typeface="Times New Roman" panose="02020603050405020304" pitchFamily="18" charset="0"/>
                <a:cs typeface="Calibri" panose="020F0502020204030204" pitchFamily="34" charset="0"/>
              </a:rPr>
              <a:t>Η ΕΕ κάνει εμπάργκο στην Συρία και παρέχει όπλα στους αντικαθεστωτικούς. Η Ρωσία από την άλλη ενισχύει τις δυνάμεις του </a:t>
            </a:r>
            <a:r>
              <a:rPr lang="el-GR" sz="2800" dirty="0" err="1" smtClean="0">
                <a:effectLst/>
                <a:latin typeface="Calibri" panose="020F0502020204030204" pitchFamily="34" charset="0"/>
                <a:ea typeface="Times New Roman" panose="02020603050405020304" pitchFamily="18" charset="0"/>
                <a:cs typeface="Calibri" panose="020F0502020204030204" pitchFamily="34" charset="0"/>
              </a:rPr>
              <a:t>Ασάντ</a:t>
            </a:r>
            <a:r>
              <a:rPr lang="el-GR" sz="2800" dirty="0" smtClean="0">
                <a:effectLst/>
                <a:latin typeface="Calibri" panose="020F0502020204030204" pitchFamily="34" charset="0"/>
                <a:ea typeface="Times New Roman" panose="02020603050405020304" pitchFamily="18" charset="0"/>
                <a:cs typeface="Calibri" panose="020F0502020204030204" pitchFamily="34" charset="0"/>
              </a:rPr>
              <a:t>.</a:t>
            </a:r>
            <a:endParaRPr lang="el-GR" sz="2800"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2564" y="232594"/>
            <a:ext cx="6629400" cy="4210050"/>
          </a:xfrm>
          <a:prstGeom prst="rect">
            <a:avLst/>
          </a:prstGeom>
        </p:spPr>
      </p:pic>
    </p:spTree>
    <p:extLst>
      <p:ext uri="{BB962C8B-B14F-4D97-AF65-F5344CB8AC3E}">
        <p14:creationId xmlns:p14="http://schemas.microsoft.com/office/powerpoint/2010/main" val="535593113"/>
      </p:ext>
    </p:extLst>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330</TotalTime>
  <Words>435</Words>
  <Application>Microsoft Office PowerPoint</Application>
  <PresentationFormat>Widescreen</PresentationFormat>
  <Paragraphs>33</Paragraphs>
  <Slides>16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abril-text-1</vt:lpstr>
      <vt:lpstr>Arial</vt:lpstr>
      <vt:lpstr>Calibri</vt:lpstr>
      <vt:lpstr>Calibri Light</vt:lpstr>
      <vt:lpstr>Helvetica Neue</vt:lpstr>
      <vt:lpstr>Raleway</vt:lpstr>
      <vt:lpstr>Times New Roman</vt:lpstr>
      <vt:lpstr>Office Theme</vt:lpstr>
      <vt:lpstr>    Το χρονικό του «εμφυλίου» στη Συρία</vt:lpstr>
      <vt:lpstr>Ο εμφύλιος σπαραγμός στην Συρία χαρακτηρίστηκε ως η μεγαλύτερη ανθρωπιστική κρίση που χτύπησε την ανθρωπότητα από τον Δεύτερο Παγκόσμιο Πόλεμο. Περισσότεροι από 300.000 άνθρωποι έχουν χάσει την ζωή τους τα τελευταία τέσσερα χρόνια, ενώ 10,6 εκατομμύρια άνθρωποι αναγκάστηκαν να εγκαταλείψουν τις εστίες τους. Πώς όμως φτάσαμε ως εδώ;</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Ο εμφύλιος σπαραγμός στην Συρία χαρακτηρίστηκε ως η μεγαλύτερη ανθρωπιστική κρίση που χτύπησε την ανθρωπότητα από τον Δεύτερο Παγκόσμιο Πόλεμο. Περισσότεροι από 300.000 άνθρωποι έχουν χάσει την ζωή τους τα τελευταία τέσσερα χρόνια, ενώ 10,6 εκατομμύρια άνθρωποι αναγκάστηκαν να εγκαταλείψουν τις εστίες τους. Πώς όμως φτάσαμε ως εδώ;</dc:title>
  <dc:creator>Christine</dc:creator>
  <cp:lastModifiedBy>Christine</cp:lastModifiedBy>
  <cp:revision>15</cp:revision>
  <dcterms:created xsi:type="dcterms:W3CDTF">2016-04-05T11:44:39Z</dcterms:created>
  <dcterms:modified xsi:type="dcterms:W3CDTF">2016-04-05T17:18:46Z</dcterms:modified>
</cp:coreProperties>
</file>