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58" d="100"/>
          <a:sy n="58" d="100"/>
        </p:scale>
        <p:origin x="3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3/5/2016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3/5/2016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3/5/2016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3/5/2016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           </a:t>
            </a:r>
            <a:r>
              <a:rPr lang="en-US" dirty="0" smtClean="0"/>
              <a:t>UNICEF</a:t>
            </a:r>
            <a:endParaRPr lang="el-GR" dirty="0"/>
          </a:p>
        </p:txBody>
      </p:sp>
      <p:sp>
        <p:nvSpPr>
          <p:cNvPr id="3" name="Subtitle 2"/>
          <p:cNvSpPr>
            <a:spLocks noGrp="1"/>
          </p:cNvSpPr>
          <p:nvPr>
            <p:ph type="subTitle" idx="1"/>
          </p:nvPr>
        </p:nvSpPr>
        <p:spPr/>
        <p:txBody>
          <a:bodyPr>
            <a:normAutofit fontScale="92500" lnSpcReduction="10000"/>
          </a:bodyPr>
          <a:lstStyle/>
          <a:p>
            <a:r>
              <a:rPr lang="el-GR" dirty="0"/>
              <a:t>Η UNICEF αναγνωρίζει πως οι έγκαιρες παρεμβάσεις είναι οι πιο αποτελεσματικές και συνεργάζεται στενά με τα Υπουργεία Παιδείας των αναπτυσσόμενων χωρών για να εξασφαλίσει πως τα παιδιά εγγράφονται και δεν εγκαταλείπουν το σχολείο.</a:t>
            </a:r>
            <a:endParaRPr lang="el-GR" dirty="0"/>
          </a:p>
        </p:txBody>
      </p:sp>
    </p:spTree>
    <p:extLst>
      <p:ext uri="{BB962C8B-B14F-4D97-AF65-F5344CB8AC3E}">
        <p14:creationId xmlns:p14="http://schemas.microsoft.com/office/powerpoint/2010/main" val="5217990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512064"/>
            <a:ext cx="10058400" cy="1609344"/>
          </a:xfrm>
        </p:spPr>
        <p:txBody>
          <a:bodyPr/>
          <a:lstStyle/>
          <a:p>
            <a:r>
              <a:rPr lang="el-GR" dirty="0"/>
              <a:t>Η UNICEF </a:t>
            </a:r>
            <a:r>
              <a:rPr lang="el-GR" dirty="0" err="1" smtClean="0"/>
              <a:t>προσπαθεΙ</a:t>
            </a:r>
            <a:r>
              <a:rPr lang="el-GR" dirty="0" smtClean="0"/>
              <a:t>:</a:t>
            </a:r>
            <a:endParaRPr lang="el-GR" dirty="0"/>
          </a:p>
        </p:txBody>
      </p:sp>
      <p:sp>
        <p:nvSpPr>
          <p:cNvPr id="3" name="Content Placeholder 2"/>
          <p:cNvSpPr>
            <a:spLocks noGrp="1"/>
          </p:cNvSpPr>
          <p:nvPr>
            <p:ph idx="1"/>
          </p:nvPr>
        </p:nvSpPr>
        <p:spPr/>
        <p:txBody>
          <a:bodyPr/>
          <a:lstStyle/>
          <a:p>
            <a:pPr lvl="0"/>
            <a:r>
              <a:rPr lang="el-GR" b="1" dirty="0"/>
              <a:t>Να βοηθήσει</a:t>
            </a:r>
            <a:r>
              <a:rPr lang="el-GR" dirty="0"/>
              <a:t> τα παιδιά - ιδιαίτερα παιδιά μειονοτήτων και από φτωχές περιοχές - να παρακολουθήσουν το σχολείο, καθώς διατρέχουν ιδιαίτερο κίνδυνο να εξαναγκαστούν σε εργασία.</a:t>
            </a:r>
          </a:p>
          <a:p>
            <a:pPr lvl="0"/>
            <a:r>
              <a:rPr lang="el-GR" b="1" dirty="0"/>
              <a:t>Να υποστηρίξει</a:t>
            </a:r>
            <a:r>
              <a:rPr lang="el-GR" dirty="0"/>
              <a:t> τα παιδιά ώστε να παραμείνουν στο σχολείο και να ολοκληρώσουν τη βασική τους εκπαίδευση, εξασφαλίζοντας φιλικής προς τα παιδιά εκπαίδευσης υψηλής στάθμης.</a:t>
            </a:r>
          </a:p>
          <a:p>
            <a:pPr lvl="0"/>
            <a:r>
              <a:rPr lang="el-GR" b="1" dirty="0"/>
              <a:t>Να δώσει</a:t>
            </a:r>
            <a:r>
              <a:rPr lang="el-GR" dirty="0"/>
              <a:t> μια δεύτερη ευκαιρία σε παιδιά και νέους που δεν πήγαν ποτέ ή εγκατέλειψαν το σχολείο να έχουν κάποια εναλλακτική μορφή εκπαίδευσης ή να συνδυάσουν την εκπαίδευση με τη δουλειά τους.</a:t>
            </a:r>
          </a:p>
          <a:p>
            <a:endParaRPr lang="el-GR" dirty="0"/>
          </a:p>
        </p:txBody>
      </p:sp>
    </p:spTree>
    <p:extLst>
      <p:ext uri="{BB962C8B-B14F-4D97-AF65-F5344CB8AC3E}">
        <p14:creationId xmlns:p14="http://schemas.microsoft.com/office/powerpoint/2010/main" val="195720469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34590" y="2031501"/>
            <a:ext cx="6096000" cy="3529171"/>
          </a:xfrm>
          <a:prstGeom prst="rect">
            <a:avLst/>
          </a:prstGeom>
        </p:spPr>
        <p:txBody>
          <a:bodyPr>
            <a:spAutoFit/>
          </a:bodyPr>
          <a:lstStyle/>
          <a:p>
            <a:pPr>
              <a:lnSpc>
                <a:spcPts val="1500"/>
              </a:lnSpc>
              <a:spcAft>
                <a:spcPts val="750"/>
              </a:spcAft>
            </a:pPr>
            <a:r>
              <a:rPr lang="el-GR" sz="2400" dirty="0">
                <a:solidFill>
                  <a:srgbClr val="333333"/>
                </a:solidFill>
                <a:latin typeface="Cambria" panose="02040503050406030204" pitchFamily="18" charset="0"/>
                <a:ea typeface="Times New Roman" panose="02020603050405020304" pitchFamily="18" charset="0"/>
                <a:cs typeface="Times New Roman" panose="02020603050405020304" pitchFamily="18" charset="0"/>
              </a:rPr>
              <a:t>Ταυτόχρονα η UNICEF βοηθάει τις </a:t>
            </a:r>
            <a:endPar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endParaRPr>
          </a:p>
          <a:p>
            <a:pPr>
              <a:lnSpc>
                <a:spcPts val="1500"/>
              </a:lnSpc>
              <a:spcAft>
                <a:spcPts val="750"/>
              </a:spcAft>
            </a:pPr>
            <a:r>
              <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rPr>
              <a:t>οικογένειες </a:t>
            </a:r>
            <a:r>
              <a:rPr lang="el-GR" sz="2400" dirty="0">
                <a:solidFill>
                  <a:srgbClr val="333333"/>
                </a:solidFill>
                <a:latin typeface="Cambria" panose="02040503050406030204" pitchFamily="18" charset="0"/>
                <a:ea typeface="Times New Roman" panose="02020603050405020304" pitchFamily="18" charset="0"/>
                <a:cs typeface="Times New Roman" panose="02020603050405020304" pitchFamily="18" charset="0"/>
              </a:rPr>
              <a:t>και τις κοινότητες να </a:t>
            </a:r>
            <a:r>
              <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rPr>
              <a:t>καταστούν</a:t>
            </a:r>
          </a:p>
          <a:p>
            <a:pPr>
              <a:lnSpc>
                <a:spcPts val="1500"/>
              </a:lnSpc>
              <a:spcAft>
                <a:spcPts val="750"/>
              </a:spcAft>
            </a:pPr>
            <a:r>
              <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rPr>
              <a:t> </a:t>
            </a:r>
            <a:r>
              <a:rPr lang="el-GR" sz="2400" dirty="0">
                <a:solidFill>
                  <a:srgbClr val="333333"/>
                </a:solidFill>
                <a:latin typeface="Cambria" panose="02040503050406030204" pitchFamily="18" charset="0"/>
                <a:ea typeface="Times New Roman" panose="02020603050405020304" pitchFamily="18" charset="0"/>
                <a:cs typeface="Times New Roman" panose="02020603050405020304" pitchFamily="18" charset="0"/>
              </a:rPr>
              <a:t>η πρώτη γραμμή άμυνας για τα παιδιά μέσα </a:t>
            </a:r>
            <a:endPar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endParaRPr>
          </a:p>
          <a:p>
            <a:pPr>
              <a:lnSpc>
                <a:spcPts val="1500"/>
              </a:lnSpc>
              <a:spcAft>
                <a:spcPts val="750"/>
              </a:spcAft>
            </a:pPr>
            <a:r>
              <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rPr>
              <a:t>από </a:t>
            </a:r>
            <a:r>
              <a:rPr lang="el-GR" sz="2400" dirty="0">
                <a:solidFill>
                  <a:srgbClr val="333333"/>
                </a:solidFill>
                <a:latin typeface="Cambria" panose="02040503050406030204" pitchFamily="18" charset="0"/>
                <a:ea typeface="Times New Roman" panose="02020603050405020304" pitchFamily="18" charset="0"/>
                <a:cs typeface="Times New Roman" panose="02020603050405020304" pitchFamily="18" charset="0"/>
              </a:rPr>
              <a:t>την ενημέρωση για τα </a:t>
            </a:r>
            <a:r>
              <a:rPr lang="el-GR" sz="2400" dirty="0">
                <a:solidFill>
                  <a:srgbClr val="333333"/>
                </a:solidFill>
                <a:latin typeface="Calibri" panose="020F0502020204030204" pitchFamily="34" charset="0"/>
                <a:ea typeface="Times New Roman" panose="02020603050405020304" pitchFamily="18" charset="0"/>
                <a:cs typeface="Calibri" panose="020F0502020204030204" pitchFamily="34" charset="0"/>
              </a:rPr>
              <a:t>δικαιώματα</a:t>
            </a:r>
            <a:r>
              <a:rPr lang="el-GR" sz="2400" dirty="0">
                <a:solidFill>
                  <a:srgbClr val="333333"/>
                </a:solidFill>
                <a:latin typeface="Cambria" panose="02040503050406030204" pitchFamily="18" charset="0"/>
                <a:ea typeface="Times New Roman" panose="02020603050405020304" pitchFamily="18" charset="0"/>
                <a:cs typeface="Times New Roman" panose="02020603050405020304" pitchFamily="18" charset="0"/>
              </a:rPr>
              <a:t> των </a:t>
            </a:r>
            <a:endPar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endParaRPr>
          </a:p>
          <a:p>
            <a:pPr>
              <a:lnSpc>
                <a:spcPts val="1500"/>
              </a:lnSpc>
              <a:spcAft>
                <a:spcPts val="750"/>
              </a:spcAft>
            </a:pPr>
            <a:r>
              <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rPr>
              <a:t>παιδιών</a:t>
            </a:r>
            <a:r>
              <a:rPr lang="el-GR" sz="2400" dirty="0">
                <a:solidFill>
                  <a:srgbClr val="333333"/>
                </a:solidFill>
                <a:latin typeface="Cambria" panose="02040503050406030204" pitchFamily="18" charset="0"/>
                <a:ea typeface="Times New Roman" panose="02020603050405020304" pitchFamily="18" charset="0"/>
                <a:cs typeface="Times New Roman" panose="02020603050405020304" pitchFamily="18" charset="0"/>
              </a:rPr>
              <a:t>, την οικονομική στήριξη και την </a:t>
            </a:r>
            <a:endPar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endParaRPr>
          </a:p>
          <a:p>
            <a:pPr>
              <a:lnSpc>
                <a:spcPts val="1500"/>
              </a:lnSpc>
              <a:spcAft>
                <a:spcPts val="750"/>
              </a:spcAft>
            </a:pPr>
            <a:r>
              <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rPr>
              <a:t>ενίσχυση </a:t>
            </a:r>
            <a:r>
              <a:rPr lang="el-GR" sz="2400" dirty="0">
                <a:solidFill>
                  <a:srgbClr val="333333"/>
                </a:solidFill>
                <a:latin typeface="Cambria" panose="02040503050406030204" pitchFamily="18" charset="0"/>
                <a:ea typeface="Times New Roman" panose="02020603050405020304" pitchFamily="18" charset="0"/>
                <a:cs typeface="Times New Roman" panose="02020603050405020304" pitchFamily="18" charset="0"/>
              </a:rPr>
              <a:t>της νομοθεσίας. Σημαντικό βήμα </a:t>
            </a:r>
            <a:endPar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endParaRPr>
          </a:p>
          <a:p>
            <a:pPr>
              <a:lnSpc>
                <a:spcPts val="1500"/>
              </a:lnSpc>
              <a:spcAft>
                <a:spcPts val="750"/>
              </a:spcAft>
            </a:pPr>
            <a:r>
              <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rPr>
              <a:t>στον </a:t>
            </a:r>
            <a:r>
              <a:rPr lang="el-GR" sz="2400" dirty="0">
                <a:solidFill>
                  <a:srgbClr val="333333"/>
                </a:solidFill>
                <a:latin typeface="Cambria" panose="02040503050406030204" pitchFamily="18" charset="0"/>
                <a:ea typeface="Times New Roman" panose="02020603050405020304" pitchFamily="18" charset="0"/>
                <a:cs typeface="Times New Roman" panose="02020603050405020304" pitchFamily="18" charset="0"/>
              </a:rPr>
              <a:t>τομέα αυτό είναι και η Σύμβαση 182 </a:t>
            </a:r>
            <a:endPar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endParaRPr>
          </a:p>
          <a:p>
            <a:pPr>
              <a:lnSpc>
                <a:spcPts val="1500"/>
              </a:lnSpc>
              <a:spcAft>
                <a:spcPts val="750"/>
              </a:spcAft>
            </a:pPr>
            <a:r>
              <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rPr>
              <a:t>της </a:t>
            </a:r>
            <a:r>
              <a:rPr lang="el-GR" sz="2400" dirty="0">
                <a:solidFill>
                  <a:srgbClr val="333333"/>
                </a:solidFill>
                <a:latin typeface="Cambria" panose="02040503050406030204" pitchFamily="18" charset="0"/>
                <a:ea typeface="Times New Roman" panose="02020603050405020304" pitchFamily="18" charset="0"/>
                <a:cs typeface="Times New Roman" panose="02020603050405020304" pitchFamily="18" charset="0"/>
              </a:rPr>
              <a:t>Διεθνούς Οργάνωσης Εργασίας για την </a:t>
            </a:r>
            <a:endPar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endParaRPr>
          </a:p>
          <a:p>
            <a:pPr>
              <a:lnSpc>
                <a:spcPts val="1500"/>
              </a:lnSpc>
              <a:spcAft>
                <a:spcPts val="750"/>
              </a:spcAft>
            </a:pPr>
            <a:r>
              <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rPr>
              <a:t>άμεση </a:t>
            </a:r>
            <a:r>
              <a:rPr lang="el-GR" sz="2400" dirty="0">
                <a:solidFill>
                  <a:srgbClr val="333333"/>
                </a:solidFill>
                <a:latin typeface="Cambria" panose="02040503050406030204" pitchFamily="18" charset="0"/>
                <a:ea typeface="Times New Roman" panose="02020603050405020304" pitchFamily="18" charset="0"/>
                <a:cs typeface="Times New Roman" panose="02020603050405020304" pitchFamily="18" charset="0"/>
              </a:rPr>
              <a:t>κατάργηση των πιο επικίνδυνων </a:t>
            </a:r>
            <a:endPar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endParaRPr>
          </a:p>
          <a:p>
            <a:pPr>
              <a:lnSpc>
                <a:spcPts val="1500"/>
              </a:lnSpc>
              <a:spcAft>
                <a:spcPts val="750"/>
              </a:spcAft>
            </a:pPr>
            <a:r>
              <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rPr>
              <a:t>μορφών </a:t>
            </a:r>
            <a:r>
              <a:rPr lang="el-GR" sz="2400" dirty="0">
                <a:solidFill>
                  <a:srgbClr val="333333"/>
                </a:solidFill>
                <a:latin typeface="Cambria" panose="02040503050406030204" pitchFamily="18" charset="0"/>
                <a:ea typeface="Times New Roman" panose="02020603050405020304" pitchFamily="18" charset="0"/>
                <a:cs typeface="Times New Roman" panose="02020603050405020304" pitchFamily="18" charset="0"/>
              </a:rPr>
              <a:t>εργασίας που έχει επικυρωθεί </a:t>
            </a:r>
            <a:r>
              <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rPr>
              <a:t>από</a:t>
            </a:r>
          </a:p>
          <a:p>
            <a:pPr>
              <a:lnSpc>
                <a:spcPts val="1500"/>
              </a:lnSpc>
              <a:spcAft>
                <a:spcPts val="750"/>
              </a:spcAft>
            </a:pPr>
            <a:r>
              <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rPr>
              <a:t> </a:t>
            </a:r>
            <a:r>
              <a:rPr lang="el-GR" sz="2400" dirty="0">
                <a:solidFill>
                  <a:srgbClr val="333333"/>
                </a:solidFill>
                <a:latin typeface="Cambria" panose="02040503050406030204" pitchFamily="18" charset="0"/>
                <a:ea typeface="Times New Roman" panose="02020603050405020304" pitchFamily="18" charset="0"/>
                <a:cs typeface="Times New Roman" panose="02020603050405020304" pitchFamily="18" charset="0"/>
              </a:rPr>
              <a:t>την πλειοψηφία των κρατών</a:t>
            </a:r>
            <a:r>
              <a:rPr lang="el-GR" sz="2400" dirty="0" smtClean="0">
                <a:solidFill>
                  <a:srgbClr val="333333"/>
                </a:solidFill>
                <a:latin typeface="Cambria" panose="02040503050406030204" pitchFamily="18" charset="0"/>
                <a:ea typeface="Times New Roman" panose="02020603050405020304" pitchFamily="18" charset="0"/>
                <a:cs typeface="Times New Roman" panose="02020603050405020304" pitchFamily="18" charset="0"/>
              </a:rPr>
              <a:t>.</a:t>
            </a:r>
          </a:p>
          <a:p>
            <a:pPr>
              <a:lnSpc>
                <a:spcPts val="1500"/>
              </a:lnSpc>
              <a:spcAft>
                <a:spcPts val="750"/>
              </a:spcAft>
            </a:pPr>
            <a:endParaRPr lang="el-GR" sz="2400" dirty="0">
              <a:effectLst/>
              <a:latin typeface="Cambria" panose="02040503050406030204" pitchFamily="18" charset="0"/>
              <a:ea typeface="Calibri" panose="020F0502020204030204" pitchFamily="34" charset="0"/>
              <a:cs typeface="Times New Roman" panose="02020603050405020304" pitchFamily="18" charset="0"/>
            </a:endParaRPr>
          </a:p>
        </p:txBody>
      </p:sp>
      <p:pic>
        <p:nvPicPr>
          <p:cNvPr id="2050" name="Picture 2" descr="https://encrypted-tbn1.gstatic.com/images?q=tbn:ANd9GcRypwepQ7FDxVrJxhEfZSYJs7owE88JqWZTRbqerhRu0QSX2lv_q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2172" y="1629295"/>
            <a:ext cx="3668279" cy="3591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03298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 </a:t>
            </a:r>
            <a:r>
              <a:rPr lang="el-GR" dirty="0" smtClean="0"/>
              <a:t>ΔΙΑΚΗΡΥΞΗ ΤΩΝ ΔΙΚΑΙΩΜΑΤΩΝ ΤΟΥ ΠΑΙΔΙΟΥ</a:t>
            </a:r>
            <a:endParaRPr lang="el-GR" dirty="0"/>
          </a:p>
        </p:txBody>
      </p:sp>
      <p:sp>
        <p:nvSpPr>
          <p:cNvPr id="3" name="Content Placeholder 2"/>
          <p:cNvSpPr>
            <a:spLocks noGrp="1"/>
          </p:cNvSpPr>
          <p:nvPr>
            <p:ph idx="1"/>
          </p:nvPr>
        </p:nvSpPr>
        <p:spPr/>
        <p:txBody>
          <a:bodyPr/>
          <a:lstStyle/>
          <a:p>
            <a:r>
              <a:rPr lang="el-GR" b="1" i="1" dirty="0"/>
              <a:t>Αρχή 1</a:t>
            </a:r>
            <a:r>
              <a:rPr lang="el-GR" i="1" dirty="0"/>
              <a:t>. Το ΠΑΙΔΙ θα απολαμβάνει όλα τα δικαιώματα που εκτίθενται σε αυτή τη Διακήρυξη. Κάθε παιδί χωρίς καμιά εξαίρεση, θα έχει αυτά τα δικαιώματα, χωρίς διάκριση ή διαχωρισμό λόγω φυλής, χρώματος, φύλου, γλώσσας, θρησκείας, πολιτικής ή άλλης γνώμης, εθνικής ή κοινωνικής καταγωγής, φτώχειας, γέννησης ή άλλης κατάστασης δικής του ή της οικογένειάς του.</a:t>
            </a:r>
            <a:endParaRPr lang="el-GR" dirty="0"/>
          </a:p>
          <a:p>
            <a:r>
              <a:rPr lang="el-GR" b="1" i="1" dirty="0"/>
              <a:t>Αρχή 2</a:t>
            </a:r>
            <a:r>
              <a:rPr lang="el-GR" i="1" dirty="0"/>
              <a:t>. Το ΠΑΙΔΙ θα απολαμβάνει ειδικής προστασίας, και θα του δίνονται ευκαιρίες και διευκολύνσεις από το νόμο ή άλλα μέσα, για να μπορεί να αναπτυχθεί σωματικά, διανοητικά, ηθικά, πνευματικά και κοινωνικά με υγιεινό και φυσικό τρόπο και με συνθήκες ελευθερίας και </a:t>
            </a:r>
            <a:r>
              <a:rPr lang="el-GR" i="1" dirty="0" smtClean="0"/>
              <a:t>αξιοπρέπειας</a:t>
            </a:r>
          </a:p>
          <a:p>
            <a:r>
              <a:rPr lang="el-GR" b="1" i="1" dirty="0"/>
              <a:t>Αρχή 3.</a:t>
            </a:r>
            <a:r>
              <a:rPr lang="el-GR" i="1" dirty="0"/>
              <a:t> Το ΠΑΙΔΙ από την γέννησή του θα φέρει ένα όνομα και μια </a:t>
            </a:r>
            <a:r>
              <a:rPr lang="el-GR" i="1" dirty="0" smtClean="0"/>
              <a:t>εθνικότητα</a:t>
            </a:r>
          </a:p>
          <a:p>
            <a:r>
              <a:rPr lang="el-GR" b="1" i="1" dirty="0"/>
              <a:t>Αρχή 4</a:t>
            </a:r>
            <a:r>
              <a:rPr lang="el-GR" i="1" dirty="0"/>
              <a:t>. Το ΠΑΙΔΙ θα απολαμβάνει τα αγαθά της κοινωνικής ασφάλισης</a:t>
            </a:r>
            <a:endParaRPr lang="el-GR" dirty="0"/>
          </a:p>
        </p:txBody>
      </p:sp>
    </p:spTree>
    <p:extLst>
      <p:ext uri="{BB962C8B-B14F-4D97-AF65-F5344CB8AC3E}">
        <p14:creationId xmlns:p14="http://schemas.microsoft.com/office/powerpoint/2010/main" val="260255117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9571" y="560539"/>
            <a:ext cx="6096000" cy="5892382"/>
          </a:xfrm>
          <a:prstGeom prst="rect">
            <a:avLst/>
          </a:prstGeom>
        </p:spPr>
        <p:txBody>
          <a:bodyPr>
            <a:spAutoFit/>
          </a:bodyPr>
          <a:lstStyle/>
          <a:p>
            <a:pPr>
              <a:lnSpc>
                <a:spcPct val="115000"/>
              </a:lnSpc>
              <a:spcAft>
                <a:spcPts val="1000"/>
              </a:spcAft>
            </a:pPr>
            <a:r>
              <a:rPr lang="el-GR" sz="3200" b="1"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Αρχή 5.</a:t>
            </a:r>
            <a:r>
              <a:rPr lang="el-GR" b="1"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l-GR" b="1"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l-GR" sz="3200" i="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l-GR" sz="3200"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ΣΤΟ </a:t>
            </a:r>
            <a:r>
              <a:rPr lang="el-GR" sz="32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ΠΑΙΔΙ ΠΟΥ ΕΙΝΑΙ ΣΩΜΑΤΙΚΑ, ΠΝΕΥΜΑΤΙΚΑ ‘Η ΚΟΙΝΩΝΙΚΑ ΜΕΙΟΝΕΚΤΙΚΟ ΘΑ ΠΑΡΕΧΕΤΑΙ ΕΙΔΙΚΗ ΜΕΤΑΧΕΙΡΙΣΗ, ΕΚΠΑΙΔΕΥΣΗ ΚΑΙ ΦΡΟΝΤΙΔΑ ΠΟΥ ΑΠΑΙΤΕΙΤΑΙ ΑΠΟ ΤΗΝ ΙΔΙΑΙΤΕΡΗ ΚΑΤΑΣΤΑΣΗ ΤΟΥ</a:t>
            </a:r>
            <a:r>
              <a:rPr lang="el-G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el-GR" sz="1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l-G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5571" y="2385291"/>
            <a:ext cx="4064000" cy="3251200"/>
          </a:xfrm>
          <a:prstGeom prst="rect">
            <a:avLst/>
          </a:prstGeom>
        </p:spPr>
      </p:pic>
    </p:spTree>
    <p:extLst>
      <p:ext uri="{BB962C8B-B14F-4D97-AF65-F5344CB8AC3E}">
        <p14:creationId xmlns:p14="http://schemas.microsoft.com/office/powerpoint/2010/main" val="798267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055" y="146505"/>
            <a:ext cx="6096000" cy="5632311"/>
          </a:xfrm>
          <a:prstGeom prst="rect">
            <a:avLst/>
          </a:prstGeom>
        </p:spPr>
        <p:txBody>
          <a:bodyPr>
            <a:spAutoFit/>
          </a:bodyPr>
          <a:lstStyle/>
          <a:p>
            <a:r>
              <a:rPr lang="el-GR" sz="32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Αρχή 6. </a:t>
            </a:r>
            <a:endParaRPr lang="el-GR" sz="3200"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r>
              <a:rPr lang="el-GR" sz="2400"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Το </a:t>
            </a:r>
            <a:r>
              <a:rPr lang="el-GR"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ΠΑΙΔΙ, για την πλήρη και αρμονική ανάπτυξη της προσωπικότητάς του, χρειάζεται αγάπη και </a:t>
            </a:r>
            <a:r>
              <a:rPr lang="el-GR" sz="2400"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κατανόηση</a:t>
            </a:r>
          </a:p>
          <a:p>
            <a:endParaRPr lang="el-GR" sz="2400"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r>
              <a:rPr lang="el-GR" sz="3200" i="1" dirty="0"/>
              <a:t>Αρχή 7. </a:t>
            </a:r>
            <a:endParaRPr lang="el-GR" sz="3200" i="1" dirty="0" smtClean="0"/>
          </a:p>
          <a:p>
            <a:r>
              <a:rPr lang="el-GR" sz="2400" i="1" dirty="0" smtClean="0"/>
              <a:t>Το </a:t>
            </a:r>
            <a:r>
              <a:rPr lang="el-GR" sz="2400" i="1" dirty="0"/>
              <a:t>ΠΑΙΔΙ έχει το δικαίωμα για εκπαίδευση που θα ναι δωρεάν και υποχρεωτική, τουλάχιστον στα βασικά στάδια. </a:t>
            </a:r>
            <a:endParaRPr lang="el-GR" sz="2400" i="1" dirty="0" smtClean="0"/>
          </a:p>
          <a:p>
            <a:r>
              <a:rPr lang="el-GR" sz="3200" i="1" dirty="0"/>
              <a:t>Αρχή 8. </a:t>
            </a:r>
            <a:endParaRPr lang="el-GR" sz="3200" i="1" dirty="0" smtClean="0"/>
          </a:p>
          <a:p>
            <a:r>
              <a:rPr lang="el-GR" sz="2400" i="1" dirty="0" smtClean="0"/>
              <a:t>Το </a:t>
            </a:r>
            <a:r>
              <a:rPr lang="el-GR" sz="2400" i="1" dirty="0"/>
              <a:t>ΠΑΙΔΙ </a:t>
            </a:r>
            <a:r>
              <a:rPr lang="el-GR" sz="2400" i="1" dirty="0" err="1"/>
              <a:t>σ΄όλες</a:t>
            </a:r>
            <a:r>
              <a:rPr lang="el-GR" sz="2400" i="1" dirty="0"/>
              <a:t> τις περιπτώσεις θα είναι μεταξύ των πρώτων που θα απολαμβάνουν προστασία και περίθαλψη.</a:t>
            </a:r>
            <a:endParaRPr lang="el-GR" sz="2400" dirty="0"/>
          </a:p>
          <a:p>
            <a:endParaRPr lang="el-GR"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3152" y="2536161"/>
            <a:ext cx="2705100" cy="1685925"/>
          </a:xfrm>
          <a:prstGeom prst="rect">
            <a:avLst/>
          </a:prstGeom>
        </p:spPr>
      </p:pic>
    </p:spTree>
    <p:extLst>
      <p:ext uri="{BB962C8B-B14F-4D97-AF65-F5344CB8AC3E}">
        <p14:creationId xmlns:p14="http://schemas.microsoft.com/office/powerpoint/2010/main" val="189859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301" y="279839"/>
            <a:ext cx="6096000" cy="5905719"/>
          </a:xfrm>
          <a:prstGeom prst="rect">
            <a:avLst/>
          </a:prstGeom>
        </p:spPr>
        <p:txBody>
          <a:bodyPr>
            <a:spAutoFit/>
          </a:bodyPr>
          <a:lstStyle/>
          <a:p>
            <a:pPr>
              <a:lnSpc>
                <a:spcPct val="115000"/>
              </a:lnSpc>
              <a:spcAft>
                <a:spcPts val="1000"/>
              </a:spcAft>
            </a:pPr>
            <a:r>
              <a:rPr lang="el-GR" sz="32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Αρχή 9. </a:t>
            </a:r>
            <a:endParaRPr lang="el-GR" sz="3200"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l-GR" i="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l-GR" sz="2400"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Το </a:t>
            </a:r>
            <a:r>
              <a:rPr lang="el-GR"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ΠΑΙΔΙ θα προστατεύεται από κάθε μορφή αμέλειας, σκληρότητας και εκμετάλλευσης και δε θα είναι το υποκείμενο οποιασδήποτε δοσοληψίας. Το ΠΑΙΔΙ δε θα επιτρέπεται να εργάζεται πριν από κάποια ελάχιστη ηλικία σε καμιά περίπτωση δε θα γίνεται αιτία ή θα του επιτρέπεται να ασχολείται σε οποιοδήποτε επάγγελμα ή εργοδοσία, που θα ζημίωνε την υγεία του ή την εκπαίδευσή του ή θα ερχόταν σε σύγκρουση με τη σωματική, πνευματική η ηθική του ανάπτυξη</a:t>
            </a:r>
            <a:r>
              <a:rPr lang="el-G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http://fourtounis.gr/arthra/12-06/12-06-2010_clip_image0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1888" y="2444258"/>
            <a:ext cx="3409950" cy="228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408726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4923" y="372612"/>
            <a:ext cx="6096000" cy="5480988"/>
          </a:xfrm>
          <a:prstGeom prst="rect">
            <a:avLst/>
          </a:prstGeom>
        </p:spPr>
        <p:txBody>
          <a:bodyPr>
            <a:spAutoFit/>
          </a:bodyPr>
          <a:lstStyle/>
          <a:p>
            <a:pPr>
              <a:lnSpc>
                <a:spcPct val="115000"/>
              </a:lnSpc>
              <a:spcAft>
                <a:spcPts val="1000"/>
              </a:spcAft>
            </a:pPr>
            <a:r>
              <a:rPr lang="el-GR" sz="32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Αρχή 10. </a:t>
            </a:r>
            <a:endParaRPr lang="el-GR" sz="3200"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l-GR" i="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l-GR" sz="2400" i="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Το </a:t>
            </a:r>
            <a:r>
              <a:rPr lang="el-GR"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ΠΑΙΔΙ θα προστατεύεται από δραστηριότητες που θα μπορούσαν να δυναμώσουν φυλετική, θρησκευτική και κάθε άλλης μορφής διάκριση. Θα ανατρέφεται σ ‘ ένα πνεύμα κατανόησης, ανεκτικότητας, φιλίας ανάμεσα στους λαούς, ειρήνης και παγκόσμιας αδελφοσύνης, και με πλήρη συνείδηση ότι η ενεργητικότητα και το ταλέντο του θα αφιερώνονται στην εξυπηρέτηση των συνανθρώπων του</a:t>
            </a:r>
            <a:r>
              <a:rPr lang="el-G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6419" y="2044931"/>
            <a:ext cx="4512512" cy="3225338"/>
          </a:xfrm>
          <a:prstGeom prst="rect">
            <a:avLst/>
          </a:prstGeom>
        </p:spPr>
      </p:pic>
    </p:spTree>
    <p:extLst>
      <p:ext uri="{BB962C8B-B14F-4D97-AF65-F5344CB8AC3E}">
        <p14:creationId xmlns:p14="http://schemas.microsoft.com/office/powerpoint/2010/main" val="220139216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pic>
        <p:nvPicPr>
          <p:cNvPr id="5" name="Εικόνα 2" descr="C:\Users\home\Downloads\αρχείο λήψης.jpg"/>
          <p:cNvPicPr>
            <a:picLocks noGrp="1"/>
          </p:cNvPicPr>
          <p:nvPr>
            <p:ph type="pic" idx="1"/>
          </p:nvPr>
        </p:nvPicPr>
        <p:blipFill>
          <a:blip r:embed="rId2">
            <a:extLst>
              <a:ext uri="{28A0092B-C50C-407E-A947-70E740481C1C}">
                <a14:useLocalDpi xmlns:a14="http://schemas.microsoft.com/office/drawing/2010/main" val="0"/>
              </a:ext>
            </a:extLst>
          </a:blip>
          <a:srcRect l="9711" r="9711"/>
          <a:stretch>
            <a:fillRect/>
          </a:stretch>
        </p:blipFill>
        <p:spPr bwMode="auto">
          <a:prstGeom prst="rect">
            <a:avLst/>
          </a:prstGeom>
          <a:noFill/>
          <a:ln>
            <a:noFill/>
          </a:ln>
        </p:spPr>
      </p:pic>
      <p:sp>
        <p:nvSpPr>
          <p:cNvPr id="4" name="Text Placeholder 3"/>
          <p:cNvSpPr>
            <a:spLocks noGrp="1"/>
          </p:cNvSpPr>
          <p:nvPr>
            <p:ph type="body" sz="half" idx="2"/>
          </p:nvPr>
        </p:nvSpPr>
        <p:spPr/>
        <p:txBody>
          <a:bodyPr/>
          <a:lstStyle/>
          <a:p>
            <a:r>
              <a:rPr lang="el-GR" i="1" dirty="0"/>
              <a:t>Συνοψίζοντας πρέπει οπωσδήποτε να τονιστεί , ότι η ανθρώπινη ζωή είναι μία αξία ύψιστη και δεν θα πρέπει να καταπατάται από κανέναν , έτσι ώστε να έχουν όλα τα παιδιά του κόσμου την ευκαιρία να είναι τόσο ευτυχισμένα όσο δείχνει η παραπάνω φωτογραφία.</a:t>
            </a:r>
            <a:endParaRPr lang="el-GR" dirty="0"/>
          </a:p>
        </p:txBody>
      </p:sp>
    </p:spTree>
    <p:extLst>
      <p:ext uri="{BB962C8B-B14F-4D97-AF65-F5344CB8AC3E}">
        <p14:creationId xmlns:p14="http://schemas.microsoft.com/office/powerpoint/2010/main" val="9291252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
  <TotalTime>62</TotalTime>
  <Words>543</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Cambria</vt:lpstr>
      <vt:lpstr>Rockwell</vt:lpstr>
      <vt:lpstr>Rockwell Condensed</vt:lpstr>
      <vt:lpstr>Times New Roman</vt:lpstr>
      <vt:lpstr>Wingdings</vt:lpstr>
      <vt:lpstr>Wood Type</vt:lpstr>
      <vt:lpstr>           UNICEF</vt:lpstr>
      <vt:lpstr>Η UNICEF προσπαθεΙ:</vt:lpstr>
      <vt:lpstr>PowerPoint Presentation</vt:lpstr>
      <vt:lpstr>H ΔΙΑΚΗΡΥΞΗ ΤΩΝ ΔΙΚΑΙΩΜΑΤΩΝ ΤΟΥ ΠΑΙΔΙΟΥ</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UNICEF</dc:title>
  <dc:creator>Christine</dc:creator>
  <cp:lastModifiedBy>Christine</cp:lastModifiedBy>
  <cp:revision>18</cp:revision>
  <dcterms:created xsi:type="dcterms:W3CDTF">2016-03-05T10:14:39Z</dcterms:created>
  <dcterms:modified xsi:type="dcterms:W3CDTF">2016-03-05T11:17:00Z</dcterms:modified>
</cp:coreProperties>
</file>